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348" r:id="rId2"/>
    <p:sldId id="411" r:id="rId3"/>
    <p:sldId id="412" r:id="rId4"/>
    <p:sldId id="349" r:id="rId5"/>
    <p:sldId id="350" r:id="rId6"/>
    <p:sldId id="299" r:id="rId7"/>
    <p:sldId id="414" r:id="rId8"/>
    <p:sldId id="473" r:id="rId9"/>
    <p:sldId id="418" r:id="rId10"/>
    <p:sldId id="352" r:id="rId11"/>
    <p:sldId id="353" r:id="rId12"/>
    <p:sldId id="354" r:id="rId13"/>
    <p:sldId id="355" r:id="rId14"/>
    <p:sldId id="356" r:id="rId15"/>
    <p:sldId id="468" r:id="rId16"/>
    <p:sldId id="357" r:id="rId17"/>
    <p:sldId id="469" r:id="rId18"/>
    <p:sldId id="358" r:id="rId19"/>
    <p:sldId id="377" r:id="rId20"/>
    <p:sldId id="383" r:id="rId21"/>
    <p:sldId id="359" r:id="rId22"/>
    <p:sldId id="360" r:id="rId23"/>
    <p:sldId id="384" r:id="rId24"/>
    <p:sldId id="385" r:id="rId25"/>
    <p:sldId id="387" r:id="rId26"/>
    <p:sldId id="419" r:id="rId27"/>
    <p:sldId id="386" r:id="rId28"/>
    <p:sldId id="381" r:id="rId29"/>
    <p:sldId id="470" r:id="rId30"/>
    <p:sldId id="471" r:id="rId31"/>
    <p:sldId id="361" r:id="rId32"/>
    <p:sldId id="433" r:id="rId33"/>
    <p:sldId id="435" r:id="rId34"/>
    <p:sldId id="460" r:id="rId35"/>
    <p:sldId id="436" r:id="rId36"/>
    <p:sldId id="437" r:id="rId37"/>
    <p:sldId id="438" r:id="rId38"/>
    <p:sldId id="462" r:id="rId39"/>
    <p:sldId id="428" r:id="rId40"/>
    <p:sldId id="429" r:id="rId41"/>
    <p:sldId id="452" r:id="rId42"/>
    <p:sldId id="461" r:id="rId43"/>
    <p:sldId id="445" r:id="rId44"/>
    <p:sldId id="447" r:id="rId45"/>
    <p:sldId id="448" r:id="rId46"/>
    <p:sldId id="449" r:id="rId47"/>
    <p:sldId id="450" r:id="rId48"/>
    <p:sldId id="451" r:id="rId49"/>
    <p:sldId id="453" r:id="rId50"/>
    <p:sldId id="454" r:id="rId51"/>
    <p:sldId id="455" r:id="rId52"/>
    <p:sldId id="464" r:id="rId53"/>
    <p:sldId id="456" r:id="rId54"/>
    <p:sldId id="474" r:id="rId55"/>
    <p:sldId id="432" r:id="rId56"/>
    <p:sldId id="371" r:id="rId57"/>
    <p:sldId id="372" r:id="rId58"/>
    <p:sldId id="373" r:id="rId59"/>
    <p:sldId id="374" r:id="rId60"/>
    <p:sldId id="375" r:id="rId61"/>
    <p:sldId id="475" r:id="rId62"/>
    <p:sldId id="457" r:id="rId63"/>
    <p:sldId id="465" r:id="rId64"/>
    <p:sldId id="466" r:id="rId65"/>
    <p:sldId id="467" r:id="rId66"/>
    <p:sldId id="431" r:id="rId67"/>
    <p:sldId id="430" r:id="rId68"/>
    <p:sldId id="378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18" autoAdjust="0"/>
  </p:normalViewPr>
  <p:slideViewPr>
    <p:cSldViewPr>
      <p:cViewPr>
        <p:scale>
          <a:sx n="70" d="100"/>
          <a:sy n="70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B718D-DA3C-4000-A3D4-C300469E9325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F3420-1967-4E7D-9D20-52CDFB08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Interactions between people</a:t>
            </a:r>
            <a:r>
              <a:rPr lang="en-US" baseline="0" dirty="0" smtClean="0"/>
              <a:t> and people, people and objects, objects</a:t>
            </a:r>
          </a:p>
          <a:p>
            <a:r>
              <a:rPr lang="en-US" dirty="0" smtClean="0"/>
              <a:t>2. Collaborative filtering (recommendations, ads)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Beta is like the stationary start distribution of “page rank”</a:t>
            </a:r>
          </a:p>
          <a:p>
            <a:r>
              <a:rPr lang="en-US" dirty="0" smtClean="0"/>
              <a:t>Decay function</a:t>
            </a:r>
            <a:r>
              <a:rPr lang="en-US" baseline="0" dirty="0" smtClean="0"/>
              <a:t> is like the kernel (heat or geometric) with page 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Beta is like the stationary start distribution of “page rank”</a:t>
            </a:r>
          </a:p>
          <a:p>
            <a:r>
              <a:rPr lang="en-US" dirty="0" smtClean="0"/>
              <a:t>Decay function</a:t>
            </a:r>
            <a:r>
              <a:rPr lang="en-US" baseline="0" dirty="0" smtClean="0"/>
              <a:t> is like the kernel (heat or geometric) with page 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92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Beta is like the stationary start distribution of “page rank”</a:t>
            </a:r>
          </a:p>
          <a:p>
            <a:r>
              <a:rPr lang="en-US" dirty="0" smtClean="0"/>
              <a:t>Decay function</a:t>
            </a:r>
            <a:r>
              <a:rPr lang="en-US" baseline="0" dirty="0" smtClean="0"/>
              <a:t> is like the kernel (heat or geometric) with page 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different</a:t>
            </a:r>
            <a:r>
              <a:rPr lang="en-US" baseline="0" dirty="0" smtClean="0"/>
              <a:t> tools.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3420-1967-4E7D-9D20-52CDFB08BD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94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different</a:t>
            </a:r>
            <a:r>
              <a:rPr lang="en-US" baseline="0" dirty="0" smtClean="0"/>
              <a:t> tools.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3420-1967-4E7D-9D20-52CDFB08BD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94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Fine-tune:  say with respect to certain</a:t>
            </a:r>
            <a:r>
              <a:rPr lang="en-US" baseline="0" dirty="0" smtClean="0"/>
              <a:t> group of nodes or products, possibly weighted.  Measure node similarity based on their relation to musicians,  certain class or products,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Fine-tune:  say with respect to certain</a:t>
            </a:r>
            <a:r>
              <a:rPr lang="en-US" baseline="0" dirty="0" smtClean="0"/>
              <a:t> group of nodes or products, possibly weighted.  Measure node similarity based on their relation to musicians,  certain class or products,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normalize by beta=1 to obtain component of centrality due to evil/good</a:t>
            </a:r>
          </a:p>
          <a:p>
            <a:r>
              <a:rPr lang="en-US" dirty="0" smtClean="0"/>
              <a:t>If only</a:t>
            </a:r>
            <a:r>
              <a:rPr lang="en-US" baseline="0" dirty="0" smtClean="0"/>
              <a:t> some nodes are labeled, only these nodes get weight 1, which is </a:t>
            </a:r>
            <a:r>
              <a:rPr lang="en-US" baseline="0" dirty="0" err="1" smtClean="0"/>
              <a:t>partioned</a:t>
            </a:r>
            <a:r>
              <a:rPr lang="en-US" baseline="0" dirty="0" smtClean="0"/>
              <a:t> to evil/good.  This can be used for attribute completion.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3420-1967-4E7D-9D20-52CDFB08BD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3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good models that correctly capture</a:t>
            </a:r>
            <a:r>
              <a:rPr lang="en-US" baseline="0" dirty="0" smtClean="0"/>
              <a:t> the essence of the problem,   need fast scalable algorithms, sometimes needs to go back and forth to satisfy both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64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Fine-tune:  say with respect to certain</a:t>
            </a:r>
            <a:r>
              <a:rPr lang="en-US" baseline="0" dirty="0" smtClean="0"/>
              <a:t> group of nodes or products, possibly weighted.  Measure node similarity based on their relation to musicians,  certain class or products,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issue: recall.  Also other issues</a:t>
            </a:r>
            <a:r>
              <a:rPr lang="en-US" baseline="0" dirty="0" smtClean="0"/>
              <a:t> like edge weights (important to capture intensity or timeliness/</a:t>
            </a:r>
            <a:r>
              <a:rPr lang="en-US" baseline="0" smtClean="0"/>
              <a:t>recency of connection)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944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Fine-tune:  say with respect to certain</a:t>
            </a:r>
            <a:r>
              <a:rPr lang="en-US" baseline="0" dirty="0" smtClean="0"/>
              <a:t> group of nodes or products, possibly weighted.  Measure node similarity based on their relation to musicians,  certain class or products,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estimation, problems require very different approaches.  “Far penalty” requires we see distant</a:t>
            </a:r>
            <a:r>
              <a:rPr lang="en-US" baseline="0" dirty="0" smtClean="0"/>
              <a:t> nodes.  “Close reward” the close nodes matter.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3420-1967-4E7D-9D20-52CDFB08BD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80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defined all these nice measures in term of the distance vectors.</a:t>
            </a:r>
          </a:p>
          <a:p>
            <a:r>
              <a:rPr lang="en-US" dirty="0" smtClean="0"/>
              <a:t>But exact computation of distance vectors does not scale with many queries</a:t>
            </a:r>
          </a:p>
          <a:p>
            <a:pPr marL="0" indent="0">
              <a:buNone/>
            </a:pPr>
            <a:r>
              <a:rPr lang="en-US" dirty="0" smtClean="0"/>
              <a:t>Need to make it scalable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3420-1967-4E7D-9D20-52CDFB08BD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45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r>
              <a:rPr lang="en-US" baseline="0" dirty="0" smtClean="0"/>
              <a:t> of what ADSs are and how do we use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84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 of ADSs </a:t>
            </a:r>
          </a:p>
          <a:p>
            <a:r>
              <a:rPr lang="en-US" dirty="0" smtClean="0"/>
              <a:t>This is the “bottom-k” flavor.</a:t>
            </a:r>
            <a:r>
              <a:rPr lang="en-US" baseline="0" dirty="0" smtClean="0"/>
              <a:t>  </a:t>
            </a:r>
            <a:r>
              <a:rPr lang="en-US" dirty="0" smtClean="0"/>
              <a:t>There are other definitions (flavors).  Minimum in</a:t>
            </a:r>
            <a:r>
              <a:rPr lang="en-US" baseline="0" dirty="0" smtClean="0"/>
              <a:t> k different “permutations”, hash nodes to k buckets and take minimum in each bucket.  They have different advantages.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Also, r does not have to be a permutation.</a:t>
            </a:r>
            <a:r>
              <a:rPr lang="en-US" baseline="0" dirty="0" smtClean="0"/>
              <a:t>  Can be independent </a:t>
            </a:r>
            <a:r>
              <a:rPr lang="en-US" dirty="0" smtClean="0"/>
              <a:t>from different distributions</a:t>
            </a:r>
          </a:p>
          <a:p>
            <a:endParaRPr lang="en-US" dirty="0" smtClean="0"/>
          </a:p>
          <a:p>
            <a:r>
              <a:rPr lang="en-US" dirty="0" smtClean="0"/>
              <a:t>ADS can be viewed as a union of “coordinated” </a:t>
            </a:r>
            <a:r>
              <a:rPr lang="en-US" dirty="0" err="1" smtClean="0"/>
              <a:t>MinHash</a:t>
            </a:r>
            <a:r>
              <a:rPr lang="en-US" baseline="0" dirty="0" smtClean="0"/>
              <a:t> sketches</a:t>
            </a:r>
          </a:p>
          <a:p>
            <a:r>
              <a:rPr lang="en-US" baseline="0" dirty="0" smtClean="0"/>
              <a:t>of all neighborhoods:  </a:t>
            </a:r>
            <a:r>
              <a:rPr lang="en-US" baseline="0" dirty="0" err="1" smtClean="0"/>
              <a:t>N_r</a:t>
            </a:r>
            <a:r>
              <a:rPr lang="en-US" baseline="0" dirty="0" smtClean="0"/>
              <a:t>(v) for all r.  The total expected size is at most k </a:t>
            </a:r>
            <a:r>
              <a:rPr lang="en-US" baseline="0" dirty="0" err="1" smtClean="0"/>
              <a:t>ln</a:t>
            </a:r>
            <a:r>
              <a:rPr lang="en-US" baseline="0" dirty="0" smtClean="0"/>
              <a:t> n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878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 of ADSs </a:t>
            </a:r>
          </a:p>
          <a:p>
            <a:r>
              <a:rPr lang="en-US" dirty="0" smtClean="0"/>
              <a:t>This is the “bottom-k” flavor.</a:t>
            </a:r>
            <a:r>
              <a:rPr lang="en-US" baseline="0" dirty="0" smtClean="0"/>
              <a:t>  </a:t>
            </a:r>
            <a:r>
              <a:rPr lang="en-US" dirty="0" smtClean="0"/>
              <a:t>There are other definitions (flavors).  Minimum in</a:t>
            </a:r>
            <a:r>
              <a:rPr lang="en-US" baseline="0" dirty="0" smtClean="0"/>
              <a:t> k different “permutations”, hash nodes to k buckets and take minimum in each bucket.  They have different advantages.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Also, r does not have to be a permutation.</a:t>
            </a:r>
            <a:r>
              <a:rPr lang="en-US" baseline="0" dirty="0" smtClean="0"/>
              <a:t>  Can be independent </a:t>
            </a:r>
            <a:r>
              <a:rPr lang="en-US" dirty="0" smtClean="0"/>
              <a:t>from different distributions</a:t>
            </a:r>
          </a:p>
          <a:p>
            <a:endParaRPr lang="en-US" dirty="0" smtClean="0"/>
          </a:p>
          <a:p>
            <a:r>
              <a:rPr lang="en-US" dirty="0" smtClean="0"/>
              <a:t>ADS can be viewed as a union of “coordinated” </a:t>
            </a:r>
            <a:r>
              <a:rPr lang="en-US" dirty="0" err="1" smtClean="0"/>
              <a:t>MinHash</a:t>
            </a:r>
            <a:r>
              <a:rPr lang="en-US" baseline="0" dirty="0" smtClean="0"/>
              <a:t> sketches</a:t>
            </a:r>
          </a:p>
          <a:p>
            <a:r>
              <a:rPr lang="en-US" baseline="0" dirty="0" smtClean="0"/>
              <a:t>of all neighborhoods:  </a:t>
            </a:r>
            <a:r>
              <a:rPr lang="en-US" baseline="0" dirty="0" err="1" smtClean="0"/>
              <a:t>N_r</a:t>
            </a:r>
            <a:r>
              <a:rPr lang="en-US" baseline="0" dirty="0" smtClean="0"/>
              <a:t>(v) for all r.  The total expected size is at most k </a:t>
            </a:r>
            <a:r>
              <a:rPr lang="en-US" baseline="0" dirty="0" err="1" smtClean="0"/>
              <a:t>ln</a:t>
            </a:r>
            <a:r>
              <a:rPr lang="en-US" baseline="0" dirty="0" smtClean="0"/>
              <a:t> n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878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bottom-1 ADS of Darth Vader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Eigenvalue centrality attributed to </a:t>
            </a:r>
            <a:r>
              <a:rPr lang="en-US" dirty="0" err="1" smtClean="0"/>
              <a:t>Bonacich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bottom-2 ADS of Darth Vader</a:t>
            </a:r>
          </a:p>
          <a:p>
            <a:endParaRPr lang="en-US" dirty="0" smtClean="0"/>
          </a:p>
          <a:p>
            <a:r>
              <a:rPr lang="en-US" dirty="0" smtClean="0"/>
              <a:t>May seem like sketch includes many nodes.  The expectation is at most k </a:t>
            </a:r>
            <a:r>
              <a:rPr lang="en-US" dirty="0" err="1" smtClean="0"/>
              <a:t>ln</a:t>
            </a:r>
            <a:r>
              <a:rPr lang="en-US" dirty="0" smtClean="0"/>
              <a:t> n ,</a:t>
            </a:r>
            <a:r>
              <a:rPr lang="en-US" baseline="0" dirty="0" smtClean="0"/>
              <a:t> with good “concentration”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compute one ADS we need to perform a SSSP computation.  Turns out, however, that we can compute ALL ADSs without performing much more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9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K=1 </a:t>
            </a:r>
            <a:r>
              <a:rPr lang="en-US" dirty="0" err="1" smtClean="0"/>
              <a:t>Dijkstra</a:t>
            </a:r>
            <a:r>
              <a:rPr lang="en-US" dirty="0" smtClean="0"/>
              <a:t> from second smallest stops at nodes that are closer to the smallest-ranked node  snake=</a:t>
            </a:r>
            <a:r>
              <a:rPr lang="en-US" dirty="0" err="1" smtClean="0"/>
              <a:t>accidus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2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841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idea of inverse-probability estimates was proposed</a:t>
            </a:r>
            <a:r>
              <a:rPr lang="en-US" baseline="0" dirty="0" smtClean="0"/>
              <a:t> by Horvitz and Thompson in 1952.  Here we use a “conditional” variation.</a:t>
            </a:r>
            <a:endParaRPr lang="en-US" dirty="0" smtClean="0"/>
          </a:p>
          <a:p>
            <a:r>
              <a:rPr lang="en-US" dirty="0" smtClean="0"/>
              <a:t>p is the HIP inclusion probability of </a:t>
            </a:r>
            <a:r>
              <a:rPr lang="en-US" dirty="0" err="1" smtClean="0"/>
              <a:t>i</a:t>
            </a:r>
            <a:r>
              <a:rPr lang="en-US" baseline="0" dirty="0" smtClean="0"/>
              <a:t> in ADS(v)</a:t>
            </a:r>
          </a:p>
          <a:p>
            <a:r>
              <a:rPr lang="en-US" baseline="0" dirty="0" smtClean="0"/>
              <a:t>HIP= Historic Inverse Probability  because it conditions on all closer nodes.  In a streaming context, it conditions on the “history” of previous distinct elements.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3420-1967-4E7D-9D20-52CDFB08BDC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529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estimate the size of</a:t>
            </a:r>
            <a:r>
              <a:rPr lang="en-US" baseline="0" dirty="0" smtClean="0"/>
              <a:t> the query subset (in our case  “all guys within distance d=6”)</a:t>
            </a:r>
          </a:p>
          <a:p>
            <a:r>
              <a:rPr lang="en-US" baseline="0" dirty="0" smtClean="0"/>
              <a:t>By the sum of the HIP estimates of ADS nodes that are members of the subset.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3420-1967-4E7D-9D20-52CDFB08BDC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863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 There is inequality, but this is asymptotically tight.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basic estimators are optimal for </a:t>
            </a:r>
            <a:r>
              <a:rPr lang="en-US" baseline="0" dirty="0" err="1" smtClean="0"/>
              <a:t>MinHash</a:t>
            </a:r>
            <a:r>
              <a:rPr lang="en-US" baseline="0" dirty="0" smtClean="0"/>
              <a:t> sketches.  We gain with HIP because we use more information than in the </a:t>
            </a:r>
            <a:r>
              <a:rPr lang="en-US" baseline="0" dirty="0" err="1" smtClean="0"/>
              <a:t>minhash</a:t>
            </a:r>
            <a:r>
              <a:rPr lang="en-US" baseline="0" dirty="0" smtClean="0"/>
              <a:t> sketch.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3420-1967-4E7D-9D20-52CDFB08BDC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892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what else</a:t>
            </a:r>
            <a:r>
              <a:rPr lang="en-US" baseline="0" dirty="0" smtClean="0"/>
              <a:t> we can do with HIP and could not as well with basic estimators.</a:t>
            </a:r>
          </a:p>
          <a:p>
            <a:r>
              <a:rPr lang="en-US" baseline="0" dirty="0" smtClean="0"/>
              <a:t> When ADSs  are not computed with respect to beta,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3420-1967-4E7D-9D20-52CDFB08BDC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229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Estimators</a:t>
            </a:r>
            <a:r>
              <a:rPr lang="en-US" baseline="0" dirty="0" smtClean="0"/>
              <a:t> are very simple to apply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222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had seen closeness similarity definition over the full closeness vectors.  But we do not have the closeness vectors of </a:t>
            </a:r>
            <a:r>
              <a:rPr lang="en-US" baseline="0" dirty="0" err="1" smtClean="0"/>
              <a:t>i,j</a:t>
            </a:r>
            <a:r>
              <a:rPr lang="en-US" baseline="0" dirty="0" smtClean="0"/>
              <a:t>  only the ADSs of </a:t>
            </a:r>
            <a:r>
              <a:rPr lang="en-US" baseline="0" dirty="0" err="1" smtClean="0"/>
              <a:t>i,j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92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Estimator for Min is more involved.  It</a:t>
            </a:r>
            <a:r>
              <a:rPr lang="en-US" baseline="0" dirty="0" smtClean="0"/>
              <a:t> is positive also when x is included in only one of the ADSs of </a:t>
            </a:r>
            <a:r>
              <a:rPr lang="en-US" baseline="0" dirty="0" err="1" smtClean="0"/>
              <a:t>i,j</a:t>
            </a:r>
            <a:r>
              <a:rPr lang="en-US" baseline="0" dirty="0" smtClean="0"/>
              <a:t> .  In this case we have only a lower bound on estimated </a:t>
            </a:r>
            <a:r>
              <a:rPr lang="en-US" baseline="0" dirty="0" err="1" smtClean="0"/>
              <a:t>quantitiy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274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Estimator for Min is more involved.  It</a:t>
            </a:r>
            <a:r>
              <a:rPr lang="en-US" baseline="0" dirty="0" smtClean="0"/>
              <a:t> is positive also when x is included in only one of the ADSs of </a:t>
            </a:r>
            <a:r>
              <a:rPr lang="en-US" baseline="0" dirty="0" err="1" smtClean="0"/>
              <a:t>i,j</a:t>
            </a:r>
            <a:r>
              <a:rPr lang="en-US" baseline="0" dirty="0" smtClean="0"/>
              <a:t> .  In this case we have only a lower bound on estimated </a:t>
            </a:r>
            <a:r>
              <a:rPr lang="en-US" baseline="0" dirty="0" err="1" smtClean="0"/>
              <a:t>quantitiy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274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48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major shortcoming of SP distance as a similarity measure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867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6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6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Preprocessing computes the set of sketches.  Then query time is very fast.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3420-1967-4E7D-9D20-52CDFB08BDC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03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Adamic</a:t>
            </a:r>
            <a:r>
              <a:rPr lang="en-US" dirty="0" smtClean="0"/>
              <a:t>-Adar</a:t>
            </a:r>
            <a:r>
              <a:rPr lang="en-US" baseline="0" dirty="0" smtClean="0"/>
              <a:t> ; </a:t>
            </a:r>
            <a:r>
              <a:rPr lang="en-US" baseline="0" dirty="0" err="1" smtClean="0"/>
              <a:t>Liben-Nowell</a:t>
            </a:r>
            <a:r>
              <a:rPr lang="en-US" baseline="0" dirty="0" smtClean="0"/>
              <a:t> and Kleinberg (Link prediction)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3420-1967-4E7D-9D20-52CDFB08BD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96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Distance-based were extensively used in past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80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9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9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7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1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9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7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8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2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3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370-AC4C-4756-B6DE-A64C64CD6A3E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B370-AC4C-4756-B6DE-A64C64CD6A3E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850A9-3D9C-450B-B327-2EA422DE0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4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8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50.png"/><Relationship Id="rId34" Type="http://schemas.openxmlformats.org/officeDocument/2006/relationships/image" Target="../media/image41.png"/><Relationship Id="rId7" Type="http://schemas.openxmlformats.org/officeDocument/2006/relationships/image" Target="../media/image31.jpeg"/><Relationship Id="rId3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29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32" Type="http://schemas.openxmlformats.org/officeDocument/2006/relationships/image" Target="../media/image39.png"/><Relationship Id="rId5" Type="http://schemas.openxmlformats.org/officeDocument/2006/relationships/image" Target="../media/image28.jpeg"/><Relationship Id="rId28" Type="http://schemas.openxmlformats.org/officeDocument/2006/relationships/image" Target="../media/image42.png"/><Relationship Id="rId10" Type="http://schemas.openxmlformats.org/officeDocument/2006/relationships/image" Target="../media/image23.jpeg"/><Relationship Id="rId31" Type="http://schemas.openxmlformats.org/officeDocument/2006/relationships/image" Target="../media/image38.png"/><Relationship Id="rId4" Type="http://schemas.openxmlformats.org/officeDocument/2006/relationships/image" Target="../media/image25.jpeg"/><Relationship Id="rId9" Type="http://schemas.openxmlformats.org/officeDocument/2006/relationships/image" Target="../media/image21.jpeg"/><Relationship Id="rId30" Type="http://schemas.openxmlformats.org/officeDocument/2006/relationships/image" Target="../media/image37.png"/><Relationship Id="rId35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3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4.jpe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9" Type="http://schemas.openxmlformats.org/officeDocument/2006/relationships/image" Target="../media/image103.png"/><Relationship Id="rId3" Type="http://schemas.openxmlformats.org/officeDocument/2006/relationships/image" Target="../media/image23.jpeg"/><Relationship Id="rId21" Type="http://schemas.openxmlformats.org/officeDocument/2006/relationships/image" Target="../media/image85.png"/><Relationship Id="rId34" Type="http://schemas.openxmlformats.org/officeDocument/2006/relationships/image" Target="../media/image98.pn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33" Type="http://schemas.openxmlformats.org/officeDocument/2006/relationships/image" Target="../media/image49.png"/><Relationship Id="rId38" Type="http://schemas.openxmlformats.org/officeDocument/2006/relationships/image" Target="../media/image10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2.jpe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37" Type="http://schemas.openxmlformats.org/officeDocument/2006/relationships/image" Target="../media/image101.png"/><Relationship Id="rId40" Type="http://schemas.openxmlformats.org/officeDocument/2006/relationships/image" Target="../media/image104.png"/><Relationship Id="rId5" Type="http://schemas.openxmlformats.org/officeDocument/2006/relationships/image" Target="../media/image20.jpeg"/><Relationship Id="rId15" Type="http://schemas.openxmlformats.org/officeDocument/2006/relationships/image" Target="../media/image33.jpe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36" Type="http://schemas.openxmlformats.org/officeDocument/2006/relationships/image" Target="../media/image100.png"/><Relationship Id="rId10" Type="http://schemas.openxmlformats.org/officeDocument/2006/relationships/image" Target="../media/image27.jpe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19.jpeg"/><Relationship Id="rId9" Type="http://schemas.openxmlformats.org/officeDocument/2006/relationships/image" Target="../media/image31.jpeg"/><Relationship Id="rId14" Type="http://schemas.openxmlformats.org/officeDocument/2006/relationships/image" Target="../media/image29.jpe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68.png"/><Relationship Id="rId35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4.jpe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9" Type="http://schemas.openxmlformats.org/officeDocument/2006/relationships/image" Target="../media/image103.png"/><Relationship Id="rId3" Type="http://schemas.openxmlformats.org/officeDocument/2006/relationships/image" Target="../media/image23.jpeg"/><Relationship Id="rId21" Type="http://schemas.openxmlformats.org/officeDocument/2006/relationships/image" Target="../media/image85.png"/><Relationship Id="rId34" Type="http://schemas.openxmlformats.org/officeDocument/2006/relationships/image" Target="../media/image98.png"/><Relationship Id="rId42" Type="http://schemas.openxmlformats.org/officeDocument/2006/relationships/image" Target="../media/image54.pn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33" Type="http://schemas.openxmlformats.org/officeDocument/2006/relationships/image" Target="../media/image49.png"/><Relationship Id="rId38" Type="http://schemas.openxmlformats.org/officeDocument/2006/relationships/image" Target="../media/image10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41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2.jpe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37" Type="http://schemas.openxmlformats.org/officeDocument/2006/relationships/image" Target="../media/image101.png"/><Relationship Id="rId40" Type="http://schemas.openxmlformats.org/officeDocument/2006/relationships/image" Target="../media/image104.png"/><Relationship Id="rId5" Type="http://schemas.openxmlformats.org/officeDocument/2006/relationships/image" Target="../media/image20.jpeg"/><Relationship Id="rId15" Type="http://schemas.openxmlformats.org/officeDocument/2006/relationships/image" Target="../media/image33.jpe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36" Type="http://schemas.openxmlformats.org/officeDocument/2006/relationships/image" Target="../media/image100.png"/><Relationship Id="rId10" Type="http://schemas.openxmlformats.org/officeDocument/2006/relationships/image" Target="../media/image27.jpe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19.jpeg"/><Relationship Id="rId9" Type="http://schemas.openxmlformats.org/officeDocument/2006/relationships/image" Target="../media/image31.jpeg"/><Relationship Id="rId14" Type="http://schemas.openxmlformats.org/officeDocument/2006/relationships/image" Target="../media/image29.jpe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68.png"/><Relationship Id="rId35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29.jpeg"/><Relationship Id="rId18" Type="http://schemas.openxmlformats.org/officeDocument/2006/relationships/image" Target="../media/image57.png"/><Relationship Id="rId26" Type="http://schemas.openxmlformats.org/officeDocument/2006/relationships/image" Target="../media/image63.png"/><Relationship Id="rId39" Type="http://schemas.openxmlformats.org/officeDocument/2006/relationships/image" Target="../media/image77.png"/><Relationship Id="rId3" Type="http://schemas.openxmlformats.org/officeDocument/2006/relationships/image" Target="../media/image19.jpeg"/><Relationship Id="rId21" Type="http://schemas.openxmlformats.org/officeDocument/2006/relationships/image" Target="../media/image85.png"/><Relationship Id="rId34" Type="http://schemas.openxmlformats.org/officeDocument/2006/relationships/image" Target="../media/image72.png"/><Relationship Id="rId42" Type="http://schemas.openxmlformats.org/officeDocument/2006/relationships/image" Target="../media/image94.png"/><Relationship Id="rId7" Type="http://schemas.openxmlformats.org/officeDocument/2006/relationships/image" Target="../media/image28.jpeg"/><Relationship Id="rId12" Type="http://schemas.openxmlformats.org/officeDocument/2006/relationships/image" Target="../media/image24.jpeg"/><Relationship Id="rId17" Type="http://schemas.openxmlformats.org/officeDocument/2006/relationships/image" Target="../media/image56.png"/><Relationship Id="rId25" Type="http://schemas.openxmlformats.org/officeDocument/2006/relationships/image" Target="../media/image62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5.png"/><Relationship Id="rId29" Type="http://schemas.openxmlformats.org/officeDocument/2006/relationships/image" Target="../media/image66.png"/><Relationship Id="rId41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24" Type="http://schemas.openxmlformats.org/officeDocument/2006/relationships/image" Target="../media/image61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45" Type="http://schemas.openxmlformats.org/officeDocument/2006/relationships/image" Target="../media/image106.png"/><Relationship Id="rId5" Type="http://schemas.openxmlformats.org/officeDocument/2006/relationships/image" Target="../media/image30.jpeg"/><Relationship Id="rId15" Type="http://schemas.openxmlformats.org/officeDocument/2006/relationships/image" Target="../media/image23.jpe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36" Type="http://schemas.openxmlformats.org/officeDocument/2006/relationships/image" Target="../media/image74.png"/><Relationship Id="rId10" Type="http://schemas.openxmlformats.org/officeDocument/2006/relationships/image" Target="../media/image32.jpeg"/><Relationship Id="rId19" Type="http://schemas.openxmlformats.org/officeDocument/2006/relationships/image" Target="../media/image58.png"/><Relationship Id="rId31" Type="http://schemas.openxmlformats.org/officeDocument/2006/relationships/image" Target="../media/image69.png"/><Relationship Id="rId44" Type="http://schemas.openxmlformats.org/officeDocument/2006/relationships/image" Target="../media/image105.png"/><Relationship Id="rId4" Type="http://schemas.openxmlformats.org/officeDocument/2006/relationships/image" Target="../media/image20.jpeg"/><Relationship Id="rId9" Type="http://schemas.openxmlformats.org/officeDocument/2006/relationships/image" Target="../media/image27.jpeg"/><Relationship Id="rId14" Type="http://schemas.openxmlformats.org/officeDocument/2006/relationships/image" Target="../media/image33.jpe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Relationship Id="rId35" Type="http://schemas.openxmlformats.org/officeDocument/2006/relationships/image" Target="../media/image73.png"/><Relationship Id="rId43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4.jpe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9" Type="http://schemas.openxmlformats.org/officeDocument/2006/relationships/image" Target="../media/image103.png"/><Relationship Id="rId3" Type="http://schemas.openxmlformats.org/officeDocument/2006/relationships/image" Target="../media/image23.jpeg"/><Relationship Id="rId21" Type="http://schemas.openxmlformats.org/officeDocument/2006/relationships/image" Target="../media/image85.png"/><Relationship Id="rId34" Type="http://schemas.openxmlformats.org/officeDocument/2006/relationships/image" Target="../media/image98.png"/><Relationship Id="rId42" Type="http://schemas.openxmlformats.org/officeDocument/2006/relationships/image" Target="../media/image108.pn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33" Type="http://schemas.openxmlformats.org/officeDocument/2006/relationships/image" Target="../media/image49.png"/><Relationship Id="rId38" Type="http://schemas.openxmlformats.org/officeDocument/2006/relationships/image" Target="../media/image102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41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2.jpe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37" Type="http://schemas.openxmlformats.org/officeDocument/2006/relationships/image" Target="../media/image101.png"/><Relationship Id="rId40" Type="http://schemas.openxmlformats.org/officeDocument/2006/relationships/image" Target="../media/image104.png"/><Relationship Id="rId5" Type="http://schemas.openxmlformats.org/officeDocument/2006/relationships/image" Target="../media/image20.jpeg"/><Relationship Id="rId15" Type="http://schemas.openxmlformats.org/officeDocument/2006/relationships/image" Target="../media/image33.jpe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36" Type="http://schemas.openxmlformats.org/officeDocument/2006/relationships/image" Target="../media/image100.png"/><Relationship Id="rId10" Type="http://schemas.openxmlformats.org/officeDocument/2006/relationships/image" Target="../media/image27.jpe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19.jpeg"/><Relationship Id="rId9" Type="http://schemas.openxmlformats.org/officeDocument/2006/relationships/image" Target="../media/image31.jpeg"/><Relationship Id="rId14" Type="http://schemas.openxmlformats.org/officeDocument/2006/relationships/image" Target="../media/image29.jpe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68.png"/><Relationship Id="rId35" Type="http://schemas.openxmlformats.org/officeDocument/2006/relationships/image" Target="../media/image99.png"/><Relationship Id="rId43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0.jpeg"/><Relationship Id="rId18" Type="http://schemas.openxmlformats.org/officeDocument/2006/relationships/image" Target="../media/image360.png"/><Relationship Id="rId26" Type="http://schemas.openxmlformats.org/officeDocument/2006/relationships/image" Target="../media/image113.png"/><Relationship Id="rId3" Type="http://schemas.openxmlformats.org/officeDocument/2006/relationships/image" Target="../media/image110.png"/><Relationship Id="rId21" Type="http://schemas.openxmlformats.org/officeDocument/2006/relationships/image" Target="../media/image29.jpeg"/><Relationship Id="rId7" Type="http://schemas.openxmlformats.org/officeDocument/2006/relationships/image" Target="../media/image36.jpeg"/><Relationship Id="rId12" Type="http://schemas.openxmlformats.org/officeDocument/2006/relationships/image" Target="../media/image25.jpeg"/><Relationship Id="rId17" Type="http://schemas.openxmlformats.org/officeDocument/2006/relationships/image" Target="../media/image42.jpeg"/><Relationship Id="rId25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1.jpeg"/><Relationship Id="rId20" Type="http://schemas.openxmlformats.org/officeDocument/2006/relationships/image" Target="../media/image1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39.jpeg"/><Relationship Id="rId24" Type="http://schemas.openxmlformats.org/officeDocument/2006/relationships/image" Target="../media/image43.jpeg"/><Relationship Id="rId5" Type="http://schemas.openxmlformats.org/officeDocument/2006/relationships/image" Target="../media/image34.jpeg"/><Relationship Id="rId15" Type="http://schemas.openxmlformats.org/officeDocument/2006/relationships/image" Target="../media/image28.jpeg"/><Relationship Id="rId23" Type="http://schemas.openxmlformats.org/officeDocument/2006/relationships/image" Target="../media/image370.png"/><Relationship Id="rId10" Type="http://schemas.openxmlformats.org/officeDocument/2006/relationships/image" Target="../media/image23.jpeg"/><Relationship Id="rId19" Type="http://schemas.openxmlformats.org/officeDocument/2006/relationships/image" Target="../media/image37.png"/><Relationship Id="rId4" Type="http://schemas.openxmlformats.org/officeDocument/2006/relationships/image" Target="../media/image111.png"/><Relationship Id="rId9" Type="http://schemas.openxmlformats.org/officeDocument/2006/relationships/image" Target="../media/image38.jpeg"/><Relationship Id="rId14" Type="http://schemas.openxmlformats.org/officeDocument/2006/relationships/image" Target="../media/image27.jpeg"/><Relationship Id="rId2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490.png"/><Relationship Id="rId7" Type="http://schemas.openxmlformats.org/officeDocument/2006/relationships/image" Target="../media/image1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4.jpe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9" Type="http://schemas.openxmlformats.org/officeDocument/2006/relationships/image" Target="../media/image103.png"/><Relationship Id="rId3" Type="http://schemas.openxmlformats.org/officeDocument/2006/relationships/image" Target="../media/image23.jpeg"/><Relationship Id="rId21" Type="http://schemas.openxmlformats.org/officeDocument/2006/relationships/image" Target="../media/image85.png"/><Relationship Id="rId34" Type="http://schemas.openxmlformats.org/officeDocument/2006/relationships/image" Target="../media/image98.png"/><Relationship Id="rId42" Type="http://schemas.openxmlformats.org/officeDocument/2006/relationships/image" Target="../media/image130.pn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33" Type="http://schemas.openxmlformats.org/officeDocument/2006/relationships/image" Target="../media/image970.png"/><Relationship Id="rId38" Type="http://schemas.openxmlformats.org/officeDocument/2006/relationships/image" Target="../media/image102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41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2.jpe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37" Type="http://schemas.openxmlformats.org/officeDocument/2006/relationships/image" Target="../media/image101.png"/><Relationship Id="rId40" Type="http://schemas.openxmlformats.org/officeDocument/2006/relationships/image" Target="../media/image104.png"/><Relationship Id="rId5" Type="http://schemas.openxmlformats.org/officeDocument/2006/relationships/image" Target="../media/image20.jpeg"/><Relationship Id="rId15" Type="http://schemas.openxmlformats.org/officeDocument/2006/relationships/image" Target="../media/image33.jpe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36" Type="http://schemas.openxmlformats.org/officeDocument/2006/relationships/image" Target="../media/image100.png"/><Relationship Id="rId10" Type="http://schemas.openxmlformats.org/officeDocument/2006/relationships/image" Target="../media/image27.jpe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19.jpeg"/><Relationship Id="rId9" Type="http://schemas.openxmlformats.org/officeDocument/2006/relationships/image" Target="../media/image31.jpeg"/><Relationship Id="rId14" Type="http://schemas.openxmlformats.org/officeDocument/2006/relationships/image" Target="../media/image29.jpe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68.png"/><Relationship Id="rId35" Type="http://schemas.openxmlformats.org/officeDocument/2006/relationships/image" Target="../media/image99.png"/><Relationship Id="rId43" Type="http://schemas.openxmlformats.org/officeDocument/2006/relationships/image" Target="../media/image1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jpeg"/><Relationship Id="rId3" Type="http://schemas.openxmlformats.org/officeDocument/2006/relationships/image" Target="../media/image84.png"/><Relationship Id="rId7" Type="http://schemas.openxmlformats.org/officeDocument/2006/relationships/image" Target="../media/image32.jpeg"/><Relationship Id="rId12" Type="http://schemas.openxmlformats.org/officeDocument/2006/relationships/image" Target="../media/image25.jpe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0.jpeg"/><Relationship Id="rId5" Type="http://schemas.openxmlformats.org/officeDocument/2006/relationships/image" Target="../media/image27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28.jpeg"/><Relationship Id="rId9" Type="http://schemas.openxmlformats.org/officeDocument/2006/relationships/image" Target="../media/image21.jpeg"/><Relationship Id="rId1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19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23.jpeg"/><Relationship Id="rId5" Type="http://schemas.openxmlformats.org/officeDocument/2006/relationships/image" Target="../media/image87.png"/><Relationship Id="rId15" Type="http://schemas.openxmlformats.org/officeDocument/2006/relationships/image" Target="../media/image33.jpeg"/><Relationship Id="rId10" Type="http://schemas.openxmlformats.org/officeDocument/2006/relationships/image" Target="../media/image21.jpeg"/><Relationship Id="rId4" Type="http://schemas.openxmlformats.org/officeDocument/2006/relationships/image" Target="../media/image86.png"/><Relationship Id="rId9" Type="http://schemas.openxmlformats.org/officeDocument/2006/relationships/image" Target="../media/image29.jpeg"/><Relationship Id="rId1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100.png"/><Relationship Id="rId18" Type="http://schemas.openxmlformats.org/officeDocument/2006/relationships/image" Target="../media/image115.png"/><Relationship Id="rId26" Type="http://schemas.openxmlformats.org/officeDocument/2006/relationships/image" Target="../media/image1230.png"/><Relationship Id="rId3" Type="http://schemas.openxmlformats.org/officeDocument/2006/relationships/image" Target="../media/image106.png"/><Relationship Id="rId21" Type="http://schemas.openxmlformats.org/officeDocument/2006/relationships/image" Target="../media/image1180.png"/><Relationship Id="rId7" Type="http://schemas.openxmlformats.org/officeDocument/2006/relationships/image" Target="../media/image29.jpe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220.png"/><Relationship Id="rId2" Type="http://schemas.openxmlformats.org/officeDocument/2006/relationships/image" Target="../media/image25.jpeg"/><Relationship Id="rId16" Type="http://schemas.openxmlformats.org/officeDocument/2006/relationships/image" Target="../media/image1130.png"/><Relationship Id="rId20" Type="http://schemas.openxmlformats.org/officeDocument/2006/relationships/image" Target="../media/image11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27.png"/><Relationship Id="rId24" Type="http://schemas.openxmlformats.org/officeDocument/2006/relationships/image" Target="../media/image1210.png"/><Relationship Id="rId5" Type="http://schemas.openxmlformats.org/officeDocument/2006/relationships/image" Target="../media/image27.jpeg"/><Relationship Id="rId15" Type="http://schemas.openxmlformats.org/officeDocument/2006/relationships/image" Target="../media/image112.png"/><Relationship Id="rId23" Type="http://schemas.openxmlformats.org/officeDocument/2006/relationships/image" Target="../media/image1200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28.jpeg"/><Relationship Id="rId9" Type="http://schemas.openxmlformats.org/officeDocument/2006/relationships/image" Target="../media/image23.jpeg"/><Relationship Id="rId14" Type="http://schemas.openxmlformats.org/officeDocument/2006/relationships/image" Target="../media/image1110.png"/><Relationship Id="rId22" Type="http://schemas.openxmlformats.org/officeDocument/2006/relationships/image" Target="../media/image119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28.png"/><Relationship Id="rId3" Type="http://schemas.openxmlformats.org/officeDocument/2006/relationships/image" Target="../media/image25.jpeg"/><Relationship Id="rId21" Type="http://schemas.openxmlformats.org/officeDocument/2006/relationships/image" Target="../media/image66.png"/><Relationship Id="rId7" Type="http://schemas.openxmlformats.org/officeDocument/2006/relationships/image" Target="../media/image31.jpe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5" Type="http://schemas.openxmlformats.org/officeDocument/2006/relationships/image" Target="../media/image28.jpe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10" Type="http://schemas.openxmlformats.org/officeDocument/2006/relationships/image" Target="../media/image23.jpeg"/><Relationship Id="rId19" Type="http://schemas.openxmlformats.org/officeDocument/2006/relationships/image" Target="../media/image64.png"/><Relationship Id="rId4" Type="http://schemas.openxmlformats.org/officeDocument/2006/relationships/image" Target="../media/image106.png"/><Relationship Id="rId9" Type="http://schemas.openxmlformats.org/officeDocument/2006/relationships/image" Target="../media/image21.jpe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91.png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106.png"/><Relationship Id="rId21" Type="http://schemas.openxmlformats.org/officeDocument/2006/relationships/image" Target="../media/image64.png"/><Relationship Id="rId34" Type="http://schemas.openxmlformats.org/officeDocument/2006/relationships/image" Target="../media/image480.png"/><Relationship Id="rId7" Type="http://schemas.openxmlformats.org/officeDocument/2006/relationships/image" Target="../media/image27.jpe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470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23.jpeg"/><Relationship Id="rId24" Type="http://schemas.openxmlformats.org/officeDocument/2006/relationships/image" Target="../media/image67.png"/><Relationship Id="rId32" Type="http://schemas.openxmlformats.org/officeDocument/2006/relationships/image" Target="../media/image460.png"/><Relationship Id="rId5" Type="http://schemas.openxmlformats.org/officeDocument/2006/relationships/image" Target="../media/image1300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42.png"/><Relationship Id="rId36" Type="http://schemas.openxmlformats.org/officeDocument/2006/relationships/image" Target="../media/image1290.png"/><Relationship Id="rId10" Type="http://schemas.openxmlformats.org/officeDocument/2006/relationships/image" Target="../media/image21.jpeg"/><Relationship Id="rId19" Type="http://schemas.openxmlformats.org/officeDocument/2006/relationships/image" Target="../media/image62.png"/><Relationship Id="rId31" Type="http://schemas.openxmlformats.org/officeDocument/2006/relationships/image" Target="../media/image450.png"/><Relationship Id="rId4" Type="http://schemas.openxmlformats.org/officeDocument/2006/relationships/image" Target="../media/image28.jpeg"/><Relationship Id="rId9" Type="http://schemas.openxmlformats.org/officeDocument/2006/relationships/image" Target="../media/image29.jpe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440.png"/><Relationship Id="rId35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png"/><Relationship Id="rId4" Type="http://schemas.openxmlformats.org/officeDocument/2006/relationships/image" Target="../media/image13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47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4.jpeg"/><Relationship Id="rId5" Type="http://schemas.openxmlformats.org/officeDocument/2006/relationships/image" Target="../media/image50.jpeg"/><Relationship Id="rId15" Type="http://schemas.openxmlformats.org/officeDocument/2006/relationships/image" Target="../media/image57.jpeg"/><Relationship Id="rId10" Type="http://schemas.openxmlformats.org/officeDocument/2006/relationships/image" Target="../media/image25.jpeg"/><Relationship Id="rId4" Type="http://schemas.openxmlformats.org/officeDocument/2006/relationships/image" Target="../media/image49.jpeg"/><Relationship Id="rId9" Type="http://schemas.openxmlformats.org/officeDocument/2006/relationships/image" Target="../media/image46.jpeg"/><Relationship Id="rId14" Type="http://schemas.openxmlformats.org/officeDocument/2006/relationships/image" Target="../media/image56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6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5.jpeg"/><Relationship Id="rId5" Type="http://schemas.openxmlformats.org/officeDocument/2006/relationships/image" Target="../media/image51.jpeg"/><Relationship Id="rId10" Type="http://schemas.openxmlformats.org/officeDocument/2006/relationships/image" Target="../media/image54.jpeg"/><Relationship Id="rId4" Type="http://schemas.openxmlformats.org/officeDocument/2006/relationships/image" Target="../media/image50.jpeg"/><Relationship Id="rId9" Type="http://schemas.openxmlformats.org/officeDocument/2006/relationships/image" Target="../media/image25.jpeg"/><Relationship Id="rId14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Relationship Id="rId14" Type="http://schemas.openxmlformats.org/officeDocument/2006/relationships/image" Target="../media/image7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548" y="1066800"/>
            <a:ext cx="8092595" cy="1695450"/>
          </a:xfrm>
        </p:spPr>
        <p:txBody>
          <a:bodyPr>
            <a:noAutofit/>
          </a:bodyPr>
          <a:lstStyle/>
          <a:p>
            <a:r>
              <a:rPr lang="en-US" sz="4000" dirty="0" smtClean="0"/>
              <a:t>Scalable Mining of Massive Networks: Distance-based </a:t>
            </a:r>
            <a:br>
              <a:rPr lang="en-US" sz="4000" dirty="0" smtClean="0"/>
            </a:br>
            <a:r>
              <a:rPr lang="en-US" sz="4000" dirty="0" smtClean="0"/>
              <a:t>Centrality</a:t>
            </a:r>
            <a:r>
              <a:rPr lang="en-US" sz="4000" dirty="0"/>
              <a:t>, Similarity, and </a:t>
            </a:r>
            <a:r>
              <a:rPr lang="en-US" sz="4000" dirty="0" smtClean="0"/>
              <a:t>Influence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506" y="3200400"/>
            <a:ext cx="3200400" cy="6477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Edith Cohen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Tel Aviv University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62600" y="4038600"/>
            <a:ext cx="3299507" cy="2603174"/>
            <a:chOff x="415704" y="1455435"/>
            <a:chExt cx="7763903" cy="5009618"/>
          </a:xfrm>
        </p:grpSpPr>
        <p:pic>
          <p:nvPicPr>
            <p:cNvPr id="6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18" idx="6"/>
              <a:endCxn id="19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8" idx="4"/>
              <a:endCxn id="26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6" idx="7"/>
              <a:endCxn id="19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5" idx="7"/>
              <a:endCxn id="28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7" idx="6"/>
              <a:endCxn id="28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7" idx="5"/>
              <a:endCxn id="25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3" idx="0"/>
              <a:endCxn id="22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2" idx="2"/>
              <a:endCxn id="21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2" idx="3"/>
              <a:endCxn id="24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1" idx="3"/>
              <a:endCxn id="20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0" idx="4"/>
              <a:endCxn id="24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3" idx="3"/>
              <a:endCxn id="24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1" idx="4"/>
              <a:endCxn id="24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1"/>
              <a:endCxn id="20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4" idx="2"/>
              <a:endCxn id="28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1" idx="5"/>
              <a:endCxn id="23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9" idx="5"/>
              <a:endCxn id="28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4" idx="1"/>
              <a:endCxn id="19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9" idx="7"/>
              <a:endCxn id="19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6" idx="6"/>
              <a:endCxn id="49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8" idx="5"/>
              <a:endCxn id="49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8" idx="6"/>
              <a:endCxn id="28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8" idx="4"/>
              <a:endCxn id="27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5"/>
              <a:endCxn id="25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4"/>
              <a:endCxn id="48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9" idx="6"/>
              <a:endCxn id="20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8" idx="7"/>
              <a:endCxn id="20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74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71" y="18606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Distance vectors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8124" y="2299549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781596" y="26887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308364" y="38148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3458302" y="53348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2157585" y="32631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1400432" y="29965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1355230" y="33281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3326571" y="387243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4250681" y="361810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2527378" y="362827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998592" y="435164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4798813" y="452096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1792276" y="438406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1724829" y="55284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2132093" y="52727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2694512" y="49483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5708551" y="30828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5754135" y="34517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5726505" y="38070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2775202" y="52909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2500568" y="58357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6391114" y="28072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521385" y="42328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971931" y="33068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6643574" y="35916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6172537" y="39861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6925524" y="34190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1023698" y="30696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4379968" y="1253261"/>
            <a:ext cx="543465" cy="1146726"/>
            <a:chOff x="771965" y="1340430"/>
            <a:chExt cx="543465" cy="1146726"/>
          </a:xfrm>
        </p:grpSpPr>
        <p:pic>
          <p:nvPicPr>
            <p:cNvPr id="87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65" y="1340430"/>
              <a:ext cx="543465" cy="52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TextBox 100"/>
            <p:cNvSpPr txBox="1"/>
            <p:nvPr/>
          </p:nvSpPr>
          <p:spPr>
            <a:xfrm>
              <a:off x="803193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US" sz="2400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939233" y="1286717"/>
            <a:ext cx="495649" cy="1079814"/>
            <a:chOff x="1429229" y="1407342"/>
            <a:chExt cx="495649" cy="1079814"/>
          </a:xfrm>
        </p:grpSpPr>
        <p:pic>
          <p:nvPicPr>
            <p:cNvPr id="88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19" y="1407342"/>
              <a:ext cx="422408" cy="515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extBox 101"/>
            <p:cNvSpPr txBox="1"/>
            <p:nvPr/>
          </p:nvSpPr>
          <p:spPr>
            <a:xfrm>
              <a:off x="1429229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US" sz="24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450682" y="1287903"/>
            <a:ext cx="514353" cy="1077443"/>
            <a:chOff x="1933012" y="1409713"/>
            <a:chExt cx="514353" cy="1077443"/>
          </a:xfrm>
        </p:grpSpPr>
        <p:pic>
          <p:nvPicPr>
            <p:cNvPr id="89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672" y="1409713"/>
              <a:ext cx="371693" cy="52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1933012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830521" y="1310939"/>
            <a:ext cx="533647" cy="1031370"/>
            <a:chOff x="2547626" y="1455786"/>
            <a:chExt cx="533647" cy="1031370"/>
          </a:xfrm>
        </p:grpSpPr>
        <p:pic>
          <p:nvPicPr>
            <p:cNvPr id="90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TextBox 103"/>
            <p:cNvSpPr txBox="1"/>
            <p:nvPr/>
          </p:nvSpPr>
          <p:spPr>
            <a:xfrm>
              <a:off x="2585624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51235" y="1271626"/>
            <a:ext cx="609117" cy="1109996"/>
            <a:chOff x="3112867" y="1377160"/>
            <a:chExt cx="609117" cy="1109996"/>
          </a:xfrm>
        </p:grpSpPr>
        <p:pic>
          <p:nvPicPr>
            <p:cNvPr id="91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TextBox 104"/>
            <p:cNvSpPr txBox="1"/>
            <p:nvPr/>
          </p:nvSpPr>
          <p:spPr>
            <a:xfrm>
              <a:off x="3127796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039215" y="1257270"/>
            <a:ext cx="463956" cy="1138708"/>
            <a:chOff x="3747136" y="1348448"/>
            <a:chExt cx="463956" cy="1138708"/>
          </a:xfrm>
        </p:grpSpPr>
        <p:pic>
          <p:nvPicPr>
            <p:cNvPr id="92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TextBox 105"/>
            <p:cNvSpPr txBox="1"/>
            <p:nvPr/>
          </p:nvSpPr>
          <p:spPr>
            <a:xfrm>
              <a:off x="3760711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476152" y="1261720"/>
            <a:ext cx="547263" cy="1129809"/>
            <a:chOff x="4350085" y="1357347"/>
            <a:chExt cx="547263" cy="1129809"/>
          </a:xfrm>
        </p:grpSpPr>
        <p:pic>
          <p:nvPicPr>
            <p:cNvPr id="93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357347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TextBox 106"/>
            <p:cNvSpPr txBox="1"/>
            <p:nvPr/>
          </p:nvSpPr>
          <p:spPr>
            <a:xfrm>
              <a:off x="4350085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518971" y="1253261"/>
            <a:ext cx="652083" cy="1146726"/>
            <a:chOff x="4938745" y="1340430"/>
            <a:chExt cx="652083" cy="1146726"/>
          </a:xfrm>
        </p:grpSpPr>
        <p:pic>
          <p:nvPicPr>
            <p:cNvPr id="94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745" y="1340430"/>
              <a:ext cx="652083" cy="64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TextBox 107"/>
            <p:cNvSpPr txBox="1"/>
            <p:nvPr/>
          </p:nvSpPr>
          <p:spPr>
            <a:xfrm>
              <a:off x="5125151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980835" y="1287247"/>
            <a:ext cx="870501" cy="1078754"/>
            <a:chOff x="5590828" y="1408402"/>
            <a:chExt cx="870501" cy="1078754"/>
          </a:xfrm>
        </p:grpSpPr>
        <p:pic>
          <p:nvPicPr>
            <p:cNvPr id="95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TextBox 108"/>
            <p:cNvSpPr txBox="1"/>
            <p:nvPr/>
          </p:nvSpPr>
          <p:spPr>
            <a:xfrm>
              <a:off x="5766588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8181975" y="1381646"/>
            <a:ext cx="525492" cy="1026466"/>
            <a:chOff x="6397558" y="1460690"/>
            <a:chExt cx="525492" cy="1026466"/>
          </a:xfrm>
        </p:grpSpPr>
        <p:pic>
          <p:nvPicPr>
            <p:cNvPr id="96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558" y="1460690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TextBox 109"/>
            <p:cNvSpPr txBox="1"/>
            <p:nvPr/>
          </p:nvSpPr>
          <p:spPr>
            <a:xfrm>
              <a:off x="6427401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867136" y="1301572"/>
            <a:ext cx="570689" cy="1050104"/>
            <a:chOff x="6899118" y="1437052"/>
            <a:chExt cx="570689" cy="1050104"/>
          </a:xfrm>
        </p:grpSpPr>
        <p:pic>
          <p:nvPicPr>
            <p:cNvPr id="9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118" y="1437052"/>
              <a:ext cx="570689" cy="53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TextBox 110"/>
            <p:cNvSpPr txBox="1"/>
            <p:nvPr/>
          </p:nvSpPr>
          <p:spPr>
            <a:xfrm>
              <a:off x="6961053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US" sz="2400" dirty="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453625" y="1219527"/>
            <a:ext cx="843263" cy="1214195"/>
            <a:chOff x="7646464" y="1272961"/>
            <a:chExt cx="843263" cy="1214195"/>
          </a:xfrm>
        </p:grpSpPr>
        <p:pic>
          <p:nvPicPr>
            <p:cNvPr id="97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TextBox 111"/>
            <p:cNvSpPr txBox="1"/>
            <p:nvPr/>
          </p:nvSpPr>
          <p:spPr>
            <a:xfrm>
              <a:off x="7820270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86854" y="1284036"/>
            <a:ext cx="627867" cy="1085176"/>
            <a:chOff x="8355593" y="1401980"/>
            <a:chExt cx="627867" cy="1085176"/>
          </a:xfrm>
        </p:grpSpPr>
        <p:pic>
          <p:nvPicPr>
            <p:cNvPr id="98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TextBox 112"/>
            <p:cNvSpPr txBox="1"/>
            <p:nvPr/>
          </p:nvSpPr>
          <p:spPr>
            <a:xfrm>
              <a:off x="8421701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  <p:sp>
        <p:nvSpPr>
          <p:cNvPr id="119" name="Oval 118"/>
          <p:cNvSpPr/>
          <p:nvPr/>
        </p:nvSpPr>
        <p:spPr>
          <a:xfrm>
            <a:off x="1049137" y="4839901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33080" y="934345"/>
            <a:ext cx="1796454" cy="1628524"/>
            <a:chOff x="33080" y="934345"/>
            <a:chExt cx="1796454" cy="1628524"/>
          </a:xfrm>
        </p:grpSpPr>
        <p:grpSp>
          <p:nvGrpSpPr>
            <p:cNvPr id="116" name="Group 115"/>
            <p:cNvGrpSpPr/>
            <p:nvPr/>
          </p:nvGrpSpPr>
          <p:grpSpPr>
            <a:xfrm>
              <a:off x="65224" y="1767204"/>
              <a:ext cx="751552" cy="795665"/>
              <a:chOff x="91630" y="1492519"/>
              <a:chExt cx="751552" cy="795665"/>
            </a:xfrm>
          </p:grpSpPr>
          <p:pic>
            <p:nvPicPr>
              <p:cNvPr id="100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848" y="1592385"/>
                <a:ext cx="609117" cy="59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4" name="Oval 113"/>
              <p:cNvSpPr/>
              <p:nvPr/>
            </p:nvSpPr>
            <p:spPr>
              <a:xfrm>
                <a:off x="91630" y="1492519"/>
                <a:ext cx="751552" cy="79566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33080" y="934345"/>
              <a:ext cx="1796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SP distances: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269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71" y="18606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Distance vectors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8124" y="2299549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781596" y="26887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308364" y="38148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3458302" y="53348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2157585" y="32631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1400432" y="29965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1355230" y="33281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3326571" y="387243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4250681" y="361810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2527378" y="362827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998592" y="435164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4798813" y="452096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1792276" y="438406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1724829" y="55284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2132093" y="52727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2694512" y="49483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5708551" y="30828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5754135" y="34517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5726505" y="38070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2775202" y="52909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2500568" y="58357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6391114" y="28072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521385" y="42328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971931" y="33068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6643574" y="35916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6172537" y="39861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6925524" y="34190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1023698" y="30696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4379968" y="1253261"/>
            <a:ext cx="543465" cy="1146726"/>
            <a:chOff x="771965" y="1340430"/>
            <a:chExt cx="543465" cy="1146726"/>
          </a:xfrm>
        </p:grpSpPr>
        <p:pic>
          <p:nvPicPr>
            <p:cNvPr id="87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65" y="1340430"/>
              <a:ext cx="543465" cy="52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TextBox 100"/>
            <p:cNvSpPr txBox="1"/>
            <p:nvPr/>
          </p:nvSpPr>
          <p:spPr>
            <a:xfrm>
              <a:off x="803193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US" sz="2400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939233" y="1286717"/>
            <a:ext cx="495649" cy="1079814"/>
            <a:chOff x="1429229" y="1407342"/>
            <a:chExt cx="495649" cy="1079814"/>
          </a:xfrm>
        </p:grpSpPr>
        <p:pic>
          <p:nvPicPr>
            <p:cNvPr id="88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19" y="1407342"/>
              <a:ext cx="422408" cy="515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extBox 101"/>
            <p:cNvSpPr txBox="1"/>
            <p:nvPr/>
          </p:nvSpPr>
          <p:spPr>
            <a:xfrm>
              <a:off x="1429229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US" sz="24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450682" y="1287903"/>
            <a:ext cx="514353" cy="1077443"/>
            <a:chOff x="1933012" y="1409713"/>
            <a:chExt cx="514353" cy="1077443"/>
          </a:xfrm>
        </p:grpSpPr>
        <p:pic>
          <p:nvPicPr>
            <p:cNvPr id="89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672" y="1409713"/>
              <a:ext cx="371693" cy="52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1933012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US" sz="2400" dirty="0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830521" y="1310939"/>
            <a:ext cx="533647" cy="1031370"/>
            <a:chOff x="2547626" y="1455786"/>
            <a:chExt cx="533647" cy="1031370"/>
          </a:xfrm>
        </p:grpSpPr>
        <p:pic>
          <p:nvPicPr>
            <p:cNvPr id="90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TextBox 103"/>
            <p:cNvSpPr txBox="1"/>
            <p:nvPr/>
          </p:nvSpPr>
          <p:spPr>
            <a:xfrm>
              <a:off x="2585624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51235" y="1271626"/>
            <a:ext cx="609117" cy="1109996"/>
            <a:chOff x="3112867" y="1377160"/>
            <a:chExt cx="609117" cy="1109996"/>
          </a:xfrm>
        </p:grpSpPr>
        <p:pic>
          <p:nvPicPr>
            <p:cNvPr id="91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TextBox 104"/>
            <p:cNvSpPr txBox="1"/>
            <p:nvPr/>
          </p:nvSpPr>
          <p:spPr>
            <a:xfrm>
              <a:off x="3127796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039215" y="1257270"/>
            <a:ext cx="509224" cy="1138708"/>
            <a:chOff x="3747136" y="1348448"/>
            <a:chExt cx="509224" cy="1138708"/>
          </a:xfrm>
        </p:grpSpPr>
        <p:pic>
          <p:nvPicPr>
            <p:cNvPr id="92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TextBox 105"/>
            <p:cNvSpPr txBox="1"/>
            <p:nvPr/>
          </p:nvSpPr>
          <p:spPr>
            <a:xfrm>
              <a:off x="3760711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US" sz="2400" dirty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476152" y="1261720"/>
            <a:ext cx="547263" cy="1129809"/>
            <a:chOff x="4350085" y="1357347"/>
            <a:chExt cx="547263" cy="1129809"/>
          </a:xfrm>
        </p:grpSpPr>
        <p:pic>
          <p:nvPicPr>
            <p:cNvPr id="93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357347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TextBox 106"/>
            <p:cNvSpPr txBox="1"/>
            <p:nvPr/>
          </p:nvSpPr>
          <p:spPr>
            <a:xfrm>
              <a:off x="4350085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518971" y="1253261"/>
            <a:ext cx="682055" cy="1146726"/>
            <a:chOff x="4938745" y="1340430"/>
            <a:chExt cx="682055" cy="1146726"/>
          </a:xfrm>
        </p:grpSpPr>
        <p:pic>
          <p:nvPicPr>
            <p:cNvPr id="94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745" y="1340430"/>
              <a:ext cx="652083" cy="64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TextBox 107"/>
            <p:cNvSpPr txBox="1"/>
            <p:nvPr/>
          </p:nvSpPr>
          <p:spPr>
            <a:xfrm>
              <a:off x="5125151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US" sz="2400" dirty="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980835" y="1287247"/>
            <a:ext cx="870501" cy="1078754"/>
            <a:chOff x="5590828" y="1408402"/>
            <a:chExt cx="870501" cy="1078754"/>
          </a:xfrm>
        </p:grpSpPr>
        <p:pic>
          <p:nvPicPr>
            <p:cNvPr id="95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TextBox 108"/>
            <p:cNvSpPr txBox="1"/>
            <p:nvPr/>
          </p:nvSpPr>
          <p:spPr>
            <a:xfrm>
              <a:off x="5766588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8181975" y="1381646"/>
            <a:ext cx="496910" cy="1026466"/>
            <a:chOff x="6397558" y="1460690"/>
            <a:chExt cx="496910" cy="1026466"/>
          </a:xfrm>
        </p:grpSpPr>
        <p:pic>
          <p:nvPicPr>
            <p:cNvPr id="96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558" y="1460690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TextBox 109"/>
            <p:cNvSpPr txBox="1"/>
            <p:nvPr/>
          </p:nvSpPr>
          <p:spPr>
            <a:xfrm>
              <a:off x="6427401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867136" y="1301572"/>
            <a:ext cx="570689" cy="1050104"/>
            <a:chOff x="6899118" y="1437052"/>
            <a:chExt cx="570689" cy="1050104"/>
          </a:xfrm>
        </p:grpSpPr>
        <p:pic>
          <p:nvPicPr>
            <p:cNvPr id="9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118" y="1437052"/>
              <a:ext cx="570689" cy="53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TextBox 110"/>
            <p:cNvSpPr txBox="1"/>
            <p:nvPr/>
          </p:nvSpPr>
          <p:spPr>
            <a:xfrm>
              <a:off x="6961053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453625" y="1219527"/>
            <a:ext cx="843263" cy="1214195"/>
            <a:chOff x="7646464" y="1272961"/>
            <a:chExt cx="843263" cy="1214195"/>
          </a:xfrm>
        </p:grpSpPr>
        <p:pic>
          <p:nvPicPr>
            <p:cNvPr id="97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TextBox 111"/>
            <p:cNvSpPr txBox="1"/>
            <p:nvPr/>
          </p:nvSpPr>
          <p:spPr>
            <a:xfrm>
              <a:off x="7820270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86854" y="1284036"/>
            <a:ext cx="627867" cy="1085176"/>
            <a:chOff x="8355593" y="1401980"/>
            <a:chExt cx="627867" cy="1085176"/>
          </a:xfrm>
        </p:grpSpPr>
        <p:pic>
          <p:nvPicPr>
            <p:cNvPr id="98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TextBox 112"/>
            <p:cNvSpPr txBox="1"/>
            <p:nvPr/>
          </p:nvSpPr>
          <p:spPr>
            <a:xfrm>
              <a:off x="8421701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</p:grpSp>
      <p:sp>
        <p:nvSpPr>
          <p:cNvPr id="119" name="Oval 118"/>
          <p:cNvSpPr/>
          <p:nvPr/>
        </p:nvSpPr>
        <p:spPr>
          <a:xfrm>
            <a:off x="6939435" y="2622064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3080" y="934345"/>
            <a:ext cx="1796454" cy="1628524"/>
            <a:chOff x="33080" y="934345"/>
            <a:chExt cx="1796454" cy="1628524"/>
          </a:xfrm>
        </p:grpSpPr>
        <p:pic>
          <p:nvPicPr>
            <p:cNvPr id="13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24" y="174727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" name="Group 63"/>
            <p:cNvGrpSpPr/>
            <p:nvPr/>
          </p:nvGrpSpPr>
          <p:grpSpPr>
            <a:xfrm>
              <a:off x="33080" y="934345"/>
              <a:ext cx="1796454" cy="1628524"/>
              <a:chOff x="33080" y="934345"/>
              <a:chExt cx="1796454" cy="1628524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65224" y="1767204"/>
                <a:ext cx="751552" cy="79566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3080" y="934345"/>
                <a:ext cx="1796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SP distances: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396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71" y="18606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Distance vectors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925622" y="1660841"/>
            <a:ext cx="7732496" cy="472715"/>
            <a:chOff x="925622" y="1660841"/>
            <a:chExt cx="7732496" cy="472715"/>
          </a:xfrm>
        </p:grpSpPr>
        <p:sp>
          <p:nvSpPr>
            <p:cNvPr id="101" name="TextBox 100"/>
            <p:cNvSpPr txBox="1"/>
            <p:nvPr/>
          </p:nvSpPr>
          <p:spPr>
            <a:xfrm>
              <a:off x="437092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US" sz="24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00284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63477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73899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25622" y="167189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0</a:t>
              </a:r>
              <a:endParaRPr lang="en-US" sz="24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016346" y="166084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6</a:t>
              </a:r>
              <a:endParaRPr lang="en-US" sz="2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470984" y="166084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5</a:t>
              </a:r>
              <a:endParaRPr lang="en-US" sz="24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1708" y="166084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7</a:t>
              </a:r>
              <a:endParaRPr lang="en-US" sz="24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26669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162469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89862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US" sz="24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53054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10707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  <p:pic>
        <p:nvPicPr>
          <p:cNvPr id="100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5" y="1629361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33080" y="934345"/>
                <a:ext cx="2248116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SP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0" y="934345"/>
                <a:ext cx="2248116" cy="491417"/>
              </a:xfrm>
              <a:prstGeom prst="rect">
                <a:avLst/>
              </a:prstGeom>
              <a:blipFill rotWithShape="1">
                <a:blip r:embed="rId4"/>
                <a:stretch>
                  <a:fillRect l="-4065" t="-8642" r="-325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9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" y="2405756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4370919" y="255708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139" name="TextBox 138"/>
          <p:cNvSpPr txBox="1"/>
          <p:nvPr/>
        </p:nvSpPr>
        <p:spPr>
          <a:xfrm>
            <a:off x="5059891" y="255707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5634770" y="257415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3741115" y="255708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847877" y="255708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56" name="TextBox 155"/>
          <p:cNvSpPr txBox="1"/>
          <p:nvPr/>
        </p:nvSpPr>
        <p:spPr>
          <a:xfrm>
            <a:off x="1973064" y="255708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1470984" y="25570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62" name="TextBox 161"/>
          <p:cNvSpPr txBox="1"/>
          <p:nvPr/>
        </p:nvSpPr>
        <p:spPr>
          <a:xfrm>
            <a:off x="2561708" y="255708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6372714" y="255708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3</a:t>
            </a:r>
            <a:endParaRPr lang="en-US" sz="2400" dirty="0"/>
          </a:p>
        </p:txBody>
      </p:sp>
      <p:sp>
        <p:nvSpPr>
          <p:cNvPr id="168" name="TextBox 167"/>
          <p:cNvSpPr txBox="1"/>
          <p:nvPr/>
        </p:nvSpPr>
        <p:spPr>
          <a:xfrm>
            <a:off x="8295453" y="255708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4</a:t>
            </a:r>
            <a:endParaRPr lang="en-US" sz="2400" dirty="0"/>
          </a:p>
        </p:txBody>
      </p:sp>
      <p:sp>
        <p:nvSpPr>
          <p:cNvPr id="171" name="TextBox 170"/>
          <p:cNvSpPr txBox="1"/>
          <p:nvPr/>
        </p:nvSpPr>
        <p:spPr>
          <a:xfrm>
            <a:off x="7010400" y="255708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1</a:t>
            </a:r>
            <a:endParaRPr lang="en-US" sz="2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7620000" y="255708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0</a:t>
            </a:r>
            <a:endParaRPr lang="en-US" sz="2400" dirty="0"/>
          </a:p>
        </p:txBody>
      </p:sp>
      <p:sp>
        <p:nvSpPr>
          <p:cNvPr id="177" name="TextBox 176"/>
          <p:cNvSpPr txBox="1"/>
          <p:nvPr/>
        </p:nvSpPr>
        <p:spPr>
          <a:xfrm>
            <a:off x="3235587" y="2557081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7</a:t>
            </a:r>
            <a:endParaRPr lang="en-US" sz="2400" dirty="0"/>
          </a:p>
        </p:txBody>
      </p:sp>
      <p:pic>
        <p:nvPicPr>
          <p:cNvPr id="19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" y="3429000"/>
            <a:ext cx="865773" cy="86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4" y="4724400"/>
            <a:ext cx="422408" cy="5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Rectangle 125"/>
          <p:cNvSpPr/>
          <p:nvPr/>
        </p:nvSpPr>
        <p:spPr>
          <a:xfrm rot="5400000">
            <a:off x="264513" y="5552188"/>
            <a:ext cx="1045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..…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1146023" y="3429000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. . . . . . . …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1236184" y="4520613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. . . . . . . …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124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94" grpId="0"/>
      <p:bldP spid="1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71" y="18606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Distance-based measures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925622" y="1660841"/>
            <a:ext cx="7732496" cy="472715"/>
            <a:chOff x="925622" y="1660841"/>
            <a:chExt cx="7732496" cy="472715"/>
          </a:xfrm>
        </p:grpSpPr>
        <p:sp>
          <p:nvSpPr>
            <p:cNvPr id="101" name="TextBox 100"/>
            <p:cNvSpPr txBox="1"/>
            <p:nvPr/>
          </p:nvSpPr>
          <p:spPr>
            <a:xfrm>
              <a:off x="437092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US" sz="24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00284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63477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73899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25622" y="167189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0</a:t>
              </a:r>
              <a:endParaRPr lang="en-US" sz="24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016346" y="166084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6</a:t>
              </a:r>
              <a:endParaRPr lang="en-US" sz="2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470984" y="166084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5</a:t>
              </a:r>
              <a:endParaRPr lang="en-US" sz="24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1708" y="166084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7</a:t>
              </a:r>
              <a:endParaRPr lang="en-US" sz="24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26669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162469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89862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US" sz="24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53054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10707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  <p:pic>
        <p:nvPicPr>
          <p:cNvPr id="100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5" y="1629361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33080" y="934345"/>
                <a:ext cx="2248116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SP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0" y="934345"/>
                <a:ext cx="2248116" cy="491417"/>
              </a:xfrm>
              <a:prstGeom prst="rect">
                <a:avLst/>
              </a:prstGeom>
              <a:blipFill rotWithShape="1">
                <a:blip r:embed="rId4"/>
                <a:stretch>
                  <a:fillRect l="-4065" t="-8642" r="-325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9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" y="2405756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4370919" y="255708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139" name="TextBox 138"/>
          <p:cNvSpPr txBox="1"/>
          <p:nvPr/>
        </p:nvSpPr>
        <p:spPr>
          <a:xfrm>
            <a:off x="5059891" y="255707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5634770" y="257415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3741115" y="255708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847877" y="255708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56" name="TextBox 155"/>
          <p:cNvSpPr txBox="1"/>
          <p:nvPr/>
        </p:nvSpPr>
        <p:spPr>
          <a:xfrm>
            <a:off x="1973064" y="255708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1470984" y="25570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62" name="TextBox 161"/>
          <p:cNvSpPr txBox="1"/>
          <p:nvPr/>
        </p:nvSpPr>
        <p:spPr>
          <a:xfrm>
            <a:off x="2561708" y="255708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6372714" y="255708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3</a:t>
            </a:r>
            <a:endParaRPr lang="en-US" sz="2400" dirty="0"/>
          </a:p>
        </p:txBody>
      </p:sp>
      <p:sp>
        <p:nvSpPr>
          <p:cNvPr id="168" name="TextBox 167"/>
          <p:cNvSpPr txBox="1"/>
          <p:nvPr/>
        </p:nvSpPr>
        <p:spPr>
          <a:xfrm>
            <a:off x="8295453" y="255708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4</a:t>
            </a:r>
            <a:endParaRPr lang="en-US" sz="2400" dirty="0"/>
          </a:p>
        </p:txBody>
      </p:sp>
      <p:sp>
        <p:nvSpPr>
          <p:cNvPr id="171" name="TextBox 170"/>
          <p:cNvSpPr txBox="1"/>
          <p:nvPr/>
        </p:nvSpPr>
        <p:spPr>
          <a:xfrm>
            <a:off x="7010400" y="255708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1</a:t>
            </a:r>
            <a:endParaRPr lang="en-US" sz="2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7620000" y="255708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0</a:t>
            </a:r>
            <a:endParaRPr lang="en-US" sz="2400" dirty="0"/>
          </a:p>
        </p:txBody>
      </p:sp>
      <p:sp>
        <p:nvSpPr>
          <p:cNvPr id="177" name="TextBox 176"/>
          <p:cNvSpPr txBox="1"/>
          <p:nvPr/>
        </p:nvSpPr>
        <p:spPr>
          <a:xfrm>
            <a:off x="3235587" y="2557081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7</a:t>
            </a:r>
            <a:endParaRPr lang="en-US" sz="2400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977498" y="4800600"/>
            <a:ext cx="6708286" cy="749757"/>
            <a:chOff x="-373010" y="4800599"/>
            <a:chExt cx="6708286" cy="749757"/>
          </a:xfrm>
        </p:grpSpPr>
        <p:sp>
          <p:nvSpPr>
            <p:cNvPr id="3" name="TextBox 2"/>
            <p:cNvSpPr txBox="1"/>
            <p:nvPr/>
          </p:nvSpPr>
          <p:spPr>
            <a:xfrm>
              <a:off x="-373010" y="4891463"/>
              <a:ext cx="41895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en-US" sz="3200" dirty="0" smtClean="0"/>
                <a:t>Closeness Similarity </a:t>
              </a:r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3510039" y="4800599"/>
              <a:ext cx="2825237" cy="749757"/>
              <a:chOff x="5136567" y="6013255"/>
              <a:chExt cx="2825237" cy="749757"/>
            </a:xfrm>
          </p:grpSpPr>
          <p:grpSp>
            <p:nvGrpSpPr>
              <p:cNvPr id="183" name="Group 182"/>
              <p:cNvGrpSpPr/>
              <p:nvPr/>
            </p:nvGrpSpPr>
            <p:grpSpPr>
              <a:xfrm>
                <a:off x="5136567" y="6059822"/>
                <a:ext cx="2825237" cy="659851"/>
                <a:chOff x="5136567" y="6059822"/>
                <a:chExt cx="2825237" cy="659851"/>
              </a:xfrm>
            </p:grpSpPr>
            <p:pic>
              <p:nvPicPr>
                <p:cNvPr id="185" name="Picture 6" descr="C:\Users\edithcohen\Documents\Dropbox\mytalks\MSR 201310\lego_ninja_nya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24043" y="6059822"/>
                  <a:ext cx="705463" cy="6598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6" name="TextBox 185"/>
                <p:cNvSpPr txBox="1"/>
                <p:nvPr/>
              </p:nvSpPr>
              <p:spPr>
                <a:xfrm>
                  <a:off x="5136567" y="6073342"/>
                  <a:ext cx="282523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err="1" smtClean="0"/>
                    <a:t>Sim</a:t>
                  </a:r>
                  <a:r>
                    <a:rPr lang="en-US" sz="3600" dirty="0" smtClean="0"/>
                    <a:t>(      ,       )  </a:t>
                  </a:r>
                  <a:endParaRPr lang="en-US" sz="3600" dirty="0"/>
                </a:p>
              </p:txBody>
            </p:sp>
          </p:grpSp>
          <p:pic>
            <p:nvPicPr>
              <p:cNvPr id="184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2826" y="6013255"/>
                <a:ext cx="742617" cy="7497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7" name="TextBox 186"/>
          <p:cNvSpPr txBox="1"/>
          <p:nvPr/>
        </p:nvSpPr>
        <p:spPr>
          <a:xfrm>
            <a:off x="819214" y="3352800"/>
            <a:ext cx="651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Relate entities based on their vectors.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73955" y="4146785"/>
            <a:ext cx="5479531" cy="595934"/>
            <a:chOff x="18963" y="4183181"/>
            <a:chExt cx="5479531" cy="595934"/>
          </a:xfrm>
        </p:grpSpPr>
        <p:pic>
          <p:nvPicPr>
            <p:cNvPr id="181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919" y="4183181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/>
                <p:cNvSpPr txBox="1"/>
                <p:nvPr/>
              </p:nvSpPr>
              <p:spPr>
                <a:xfrm>
                  <a:off x="18963" y="4194340"/>
                  <a:ext cx="547953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Font typeface="Wingdings" panose="05000000000000000000" pitchFamily="2" charset="2"/>
                    <a:buChar char="§"/>
                  </a:pPr>
                  <a:r>
                    <a:rPr lang="en-US" sz="3200" dirty="0" smtClean="0"/>
                    <a:t>Closeness centrality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𝐶</m:t>
                      </m:r>
                      <m:r>
                        <a:rPr lang="en-US" sz="3200" b="0" i="1" smtClean="0">
                          <a:latin typeface="Cambria Math"/>
                        </a:rPr>
                        <m:t>(       )</m:t>
                      </m:r>
                    </m:oMath>
                  </a14:m>
                  <a:r>
                    <a:rPr lang="en-US" sz="3200" dirty="0" smtClean="0"/>
                    <a:t> </a:t>
                  </a:r>
                </a:p>
              </p:txBody>
            </p:sp>
          </mc:Choice>
          <mc:Fallback xmlns="">
            <p:sp>
              <p:nvSpPr>
                <p:cNvPr id="188" name="TextBox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3" y="4194340"/>
                  <a:ext cx="5479531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558" t="-125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Group 124"/>
          <p:cNvGrpSpPr/>
          <p:nvPr/>
        </p:nvGrpSpPr>
        <p:grpSpPr>
          <a:xfrm>
            <a:off x="961104" y="5410200"/>
            <a:ext cx="6817265" cy="862460"/>
            <a:chOff x="1254548" y="5852376"/>
            <a:chExt cx="6817265" cy="862460"/>
          </a:xfrm>
        </p:grpSpPr>
        <p:grpSp>
          <p:nvGrpSpPr>
            <p:cNvPr id="124" name="Group 123"/>
            <p:cNvGrpSpPr/>
            <p:nvPr/>
          </p:nvGrpSpPr>
          <p:grpSpPr>
            <a:xfrm>
              <a:off x="3962400" y="5852376"/>
              <a:ext cx="2819400" cy="862460"/>
              <a:chOff x="3962400" y="5852376"/>
              <a:chExt cx="2819400" cy="862460"/>
            </a:xfrm>
          </p:grpSpPr>
          <p:pic>
            <p:nvPicPr>
              <p:cNvPr id="190" name="Picture 6" descr="C:\Users\edithcohen\Documents\Dropbox\mytalks\MSR 201310\lego_ninja_nya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5901445"/>
                <a:ext cx="843263" cy="764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1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9283" y="5985639"/>
                <a:ext cx="609117" cy="59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3" name="Picture 9" descr="C:\Users\edithcohen\Documents\Dropbox\mytalks\MSR 201310\lego_starwars_yoda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5852376"/>
                <a:ext cx="865773" cy="8624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2" name="Picture 3" descr="C:\Users\edithcohen\Documents\Dropbox\mytalks\MSR 201310\lego_chima_laval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9392" y="6025728"/>
                <a:ext cx="422408" cy="515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9" name="TextBox 188"/>
            <p:cNvSpPr txBox="1"/>
            <p:nvPr/>
          </p:nvSpPr>
          <p:spPr>
            <a:xfrm>
              <a:off x="1254548" y="6065817"/>
              <a:ext cx="68172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en-US" sz="3200" dirty="0" smtClean="0"/>
                <a:t>Influence  </a:t>
              </a:r>
              <a:r>
                <a:rPr lang="en-US" sz="3200" dirty="0" err="1" smtClean="0"/>
                <a:t>Inf</a:t>
              </a:r>
              <a:r>
                <a:rPr lang="en-US" sz="3200" dirty="0" smtClean="0"/>
                <a:t>(       ,       ,       ,     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1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71" y="18606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Distance-based Models 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925622" y="1660841"/>
            <a:ext cx="7732496" cy="472715"/>
            <a:chOff x="925622" y="1660841"/>
            <a:chExt cx="7732496" cy="472715"/>
          </a:xfrm>
        </p:grpSpPr>
        <p:sp>
          <p:nvSpPr>
            <p:cNvPr id="101" name="TextBox 100"/>
            <p:cNvSpPr txBox="1"/>
            <p:nvPr/>
          </p:nvSpPr>
          <p:spPr>
            <a:xfrm>
              <a:off x="437092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US" sz="24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00284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63477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73899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25622" y="167189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0</a:t>
              </a:r>
              <a:endParaRPr lang="en-US" sz="24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016346" y="166084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6</a:t>
              </a:r>
              <a:endParaRPr lang="en-US" sz="2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470984" y="166084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5</a:t>
              </a:r>
              <a:endParaRPr lang="en-US" sz="24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1708" y="166084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7</a:t>
              </a:r>
              <a:endParaRPr lang="en-US" sz="24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26669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162469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89862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US" sz="24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53054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10707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  <p:pic>
        <p:nvPicPr>
          <p:cNvPr id="100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5" y="1629361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33080" y="934345"/>
                <a:ext cx="2248116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SP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0" y="934345"/>
                <a:ext cx="2248116" cy="491417"/>
              </a:xfrm>
              <a:prstGeom prst="rect">
                <a:avLst/>
              </a:prstGeom>
              <a:blipFill rotWithShape="1">
                <a:blip r:embed="rId4"/>
                <a:stretch>
                  <a:fillRect l="-4065" t="-8642" r="-325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9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" y="2405756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4370919" y="255708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139" name="TextBox 138"/>
          <p:cNvSpPr txBox="1"/>
          <p:nvPr/>
        </p:nvSpPr>
        <p:spPr>
          <a:xfrm>
            <a:off x="5059891" y="255707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5634770" y="257415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3741115" y="255708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847877" y="255708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56" name="TextBox 155"/>
          <p:cNvSpPr txBox="1"/>
          <p:nvPr/>
        </p:nvSpPr>
        <p:spPr>
          <a:xfrm>
            <a:off x="1973064" y="255708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1470984" y="25570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62" name="TextBox 161"/>
          <p:cNvSpPr txBox="1"/>
          <p:nvPr/>
        </p:nvSpPr>
        <p:spPr>
          <a:xfrm>
            <a:off x="2561708" y="255708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6372714" y="255708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3</a:t>
            </a:r>
            <a:endParaRPr lang="en-US" sz="2400" dirty="0"/>
          </a:p>
        </p:txBody>
      </p:sp>
      <p:sp>
        <p:nvSpPr>
          <p:cNvPr id="168" name="TextBox 167"/>
          <p:cNvSpPr txBox="1"/>
          <p:nvPr/>
        </p:nvSpPr>
        <p:spPr>
          <a:xfrm>
            <a:off x="8295453" y="255708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4</a:t>
            </a:r>
            <a:endParaRPr lang="en-US" sz="2400" dirty="0"/>
          </a:p>
        </p:txBody>
      </p:sp>
      <p:sp>
        <p:nvSpPr>
          <p:cNvPr id="171" name="TextBox 170"/>
          <p:cNvSpPr txBox="1"/>
          <p:nvPr/>
        </p:nvSpPr>
        <p:spPr>
          <a:xfrm>
            <a:off x="7010400" y="255708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1</a:t>
            </a:r>
            <a:endParaRPr lang="en-US" sz="2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7620000" y="255708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0</a:t>
            </a:r>
            <a:endParaRPr lang="en-US" sz="2400" dirty="0"/>
          </a:p>
        </p:txBody>
      </p:sp>
      <p:sp>
        <p:nvSpPr>
          <p:cNvPr id="177" name="TextBox 176"/>
          <p:cNvSpPr txBox="1"/>
          <p:nvPr/>
        </p:nvSpPr>
        <p:spPr>
          <a:xfrm>
            <a:off x="3235587" y="2557081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7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3352798"/>
                <a:ext cx="90678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Inbound/outbound/undirected distance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Distance/Reachability/</a:t>
                </a:r>
                <a:r>
                  <a:rPr lang="en-US" sz="3200" dirty="0" err="1" smtClean="0"/>
                  <a:t>Dijkstra</a:t>
                </a:r>
                <a:r>
                  <a:rPr lang="en-US" sz="3200" dirty="0" smtClean="0"/>
                  <a:t> (NN) rank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Topic filter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 smtClean="0"/>
                  <a:t>: weighted relevance of entity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Distances vs. decayed distances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≥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endParaRPr lang="en-US" sz="3200" dirty="0" smtClean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Robustness by randomizing lengths/presence of edges (REL), or using multiple “example” instances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352798"/>
                <a:ext cx="9067800" cy="3046988"/>
              </a:xfrm>
              <a:prstGeom prst="rect">
                <a:avLst/>
              </a:prstGeom>
              <a:blipFill rotWithShape="1">
                <a:blip r:embed="rId6"/>
                <a:stretch>
                  <a:fillRect l="-1547" t="-2600" r="-336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2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71" y="18606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Distance-based Models 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925622" y="1660841"/>
            <a:ext cx="7732496" cy="472715"/>
            <a:chOff x="925622" y="1660841"/>
            <a:chExt cx="7732496" cy="472715"/>
          </a:xfrm>
        </p:grpSpPr>
        <p:sp>
          <p:nvSpPr>
            <p:cNvPr id="101" name="TextBox 100"/>
            <p:cNvSpPr txBox="1"/>
            <p:nvPr/>
          </p:nvSpPr>
          <p:spPr>
            <a:xfrm>
              <a:off x="437092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US" sz="24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00284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63477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73899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25622" y="167189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0</a:t>
              </a:r>
              <a:endParaRPr lang="en-US" sz="24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016346" y="166084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6</a:t>
              </a:r>
              <a:endParaRPr lang="en-US" sz="2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470984" y="166084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5</a:t>
              </a:r>
              <a:endParaRPr lang="en-US" sz="24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1708" y="166084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7</a:t>
              </a:r>
              <a:endParaRPr lang="en-US" sz="24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26669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162469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89862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US" sz="24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53054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10707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  <p:pic>
        <p:nvPicPr>
          <p:cNvPr id="100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5" y="1629361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33080" y="934345"/>
                <a:ext cx="2248116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SP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0" y="934345"/>
                <a:ext cx="2248116" cy="491417"/>
              </a:xfrm>
              <a:prstGeom prst="rect">
                <a:avLst/>
              </a:prstGeom>
              <a:blipFill rotWithShape="1">
                <a:blip r:embed="rId4"/>
                <a:stretch>
                  <a:fillRect l="-4065" t="-8642" r="-325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9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" y="2405756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4370919" y="255708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139" name="TextBox 138"/>
          <p:cNvSpPr txBox="1"/>
          <p:nvPr/>
        </p:nvSpPr>
        <p:spPr>
          <a:xfrm>
            <a:off x="5059891" y="255707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5634770" y="257415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3741115" y="255708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847877" y="255708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56" name="TextBox 155"/>
          <p:cNvSpPr txBox="1"/>
          <p:nvPr/>
        </p:nvSpPr>
        <p:spPr>
          <a:xfrm>
            <a:off x="1973064" y="255708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1470984" y="25570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62" name="TextBox 161"/>
          <p:cNvSpPr txBox="1"/>
          <p:nvPr/>
        </p:nvSpPr>
        <p:spPr>
          <a:xfrm>
            <a:off x="2561708" y="255708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6372714" y="255708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3</a:t>
            </a:r>
            <a:endParaRPr lang="en-US" sz="2400" dirty="0"/>
          </a:p>
        </p:txBody>
      </p:sp>
      <p:sp>
        <p:nvSpPr>
          <p:cNvPr id="168" name="TextBox 167"/>
          <p:cNvSpPr txBox="1"/>
          <p:nvPr/>
        </p:nvSpPr>
        <p:spPr>
          <a:xfrm>
            <a:off x="8295453" y="255708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4</a:t>
            </a:r>
            <a:endParaRPr lang="en-US" sz="2400" dirty="0"/>
          </a:p>
        </p:txBody>
      </p:sp>
      <p:sp>
        <p:nvSpPr>
          <p:cNvPr id="171" name="TextBox 170"/>
          <p:cNvSpPr txBox="1"/>
          <p:nvPr/>
        </p:nvSpPr>
        <p:spPr>
          <a:xfrm>
            <a:off x="7010400" y="255708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1</a:t>
            </a:r>
            <a:endParaRPr lang="en-US" sz="2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7620000" y="255708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0</a:t>
            </a:r>
            <a:endParaRPr lang="en-US" sz="2400" dirty="0"/>
          </a:p>
        </p:txBody>
      </p:sp>
      <p:sp>
        <p:nvSpPr>
          <p:cNvPr id="177" name="TextBox 176"/>
          <p:cNvSpPr txBox="1"/>
          <p:nvPr/>
        </p:nvSpPr>
        <p:spPr>
          <a:xfrm>
            <a:off x="3235587" y="2557081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7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3352798"/>
                <a:ext cx="90678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Inbound/outbound/undirected distance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Distance/Reachability/</a:t>
                </a:r>
                <a:r>
                  <a:rPr lang="en-US" sz="3200" dirty="0" err="1" smtClean="0"/>
                  <a:t>Dijkstra</a:t>
                </a:r>
                <a:r>
                  <a:rPr lang="en-US" sz="3200" dirty="0" smtClean="0"/>
                  <a:t> (NN) rank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>
                    <a:solidFill>
                      <a:srgbClr val="00B050"/>
                    </a:solidFill>
                  </a:rPr>
                  <a:t>Topic filter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: weighted relevance of entity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Distances vs. decayed distances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≥</m:t>
                    </m:r>
                    <m:r>
                      <a:rPr lang="en-US" sz="3200" i="1">
                        <a:latin typeface="Cambria Math"/>
                      </a:rPr>
                      <m:t>0</m:t>
                    </m:r>
                  </m:oMath>
                </a14:m>
                <a:endParaRPr lang="en-US" sz="3200" dirty="0" smtClean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Robustness by randomizing lengths/presence of edges (REL), or using multiple “example” instances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352798"/>
                <a:ext cx="9067800" cy="3046988"/>
              </a:xfrm>
              <a:prstGeom prst="rect">
                <a:avLst/>
              </a:prstGeom>
              <a:blipFill rotWithShape="1">
                <a:blip r:embed="rId6"/>
                <a:stretch>
                  <a:fillRect l="-1547" t="-2600" r="-336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1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Topic Filter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96056" y="1371600"/>
            <a:ext cx="8229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Weigh entities (nodes or entries of vectors)  according 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Topic, interests, education level, age, community, geography, language, product type,…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Applications: focus measure on topic. Useful for recommendations,  </a:t>
            </a:r>
            <a:r>
              <a:rPr lang="en-US" dirty="0"/>
              <a:t>a</a:t>
            </a:r>
            <a:r>
              <a:rPr lang="en-US" dirty="0" smtClean="0"/>
              <a:t>ttribute completion, targeted ads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Similar to the role of “start state” in PPR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947523" y="4896090"/>
            <a:ext cx="7642511" cy="1389926"/>
            <a:chOff x="947523" y="4896090"/>
            <a:chExt cx="7642511" cy="1389926"/>
          </a:xfrm>
        </p:grpSpPr>
        <p:pic>
          <p:nvPicPr>
            <p:cNvPr id="5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947" y="5021174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485" y="5073585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451" y="5084265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429" y="4961220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218" y="5014752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056" y="5068558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771" y="4896090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1206409" y="5682191"/>
              <a:ext cx="7379996" cy="603825"/>
              <a:chOff x="850772" y="4018949"/>
              <a:chExt cx="7379996" cy="6038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850772" y="4018949"/>
                    <a:ext cx="575799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𝜷</m:t>
                        </m:r>
                      </m:oMath>
                    </a14:m>
                    <a:r>
                      <a:rPr lang="en-US" sz="3200" b="1" dirty="0" smtClean="0">
                        <a:solidFill>
                          <a:srgbClr val="00B050"/>
                        </a:solidFill>
                      </a:rPr>
                      <a:t>:</a:t>
                    </a:r>
                    <a:endParaRPr lang="en-US" sz="3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0772" y="4018949"/>
                    <a:ext cx="575799" cy="584775"/>
                  </a:xfrm>
                  <a:prstGeom prst="rect">
                    <a:avLst/>
                  </a:prstGeom>
                  <a:blipFill rotWithShape="1">
                    <a:blip r:embed="rId28"/>
                    <a:stretch>
                      <a:fillRect t="-12500" r="-25263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2934633" y="4037999"/>
                    <a:ext cx="522899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4633" y="4037999"/>
                    <a:ext cx="522899" cy="584775"/>
                  </a:xfrm>
                  <a:prstGeom prst="rect">
                    <a:avLst/>
                  </a:prstGeom>
                  <a:blipFill rotWithShape="1"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2060057" y="4037999"/>
                    <a:ext cx="522899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0057" y="4037999"/>
                    <a:ext cx="522899" cy="584775"/>
                  </a:xfrm>
                  <a:prstGeom prst="rect">
                    <a:avLst/>
                  </a:prstGeom>
                  <a:blipFill rotWithShape="1"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3732320" y="4037999"/>
                    <a:ext cx="522899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2320" y="4037999"/>
                    <a:ext cx="522899" cy="584775"/>
                  </a:xfrm>
                  <a:prstGeom prst="rect">
                    <a:avLst/>
                  </a:prstGeom>
                  <a:blipFill rotWithShape="1"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/>
                  <p:cNvSpPr/>
                  <p:nvPr/>
                </p:nvSpPr>
                <p:spPr>
                  <a:xfrm>
                    <a:off x="4470379" y="4037999"/>
                    <a:ext cx="921534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𝟖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0379" y="4037999"/>
                    <a:ext cx="921534" cy="584775"/>
                  </a:xfrm>
                  <a:prstGeom prst="rect">
                    <a:avLst/>
                  </a:prstGeom>
                  <a:blipFill rotWithShape="1"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/>
                  <p:cNvSpPr/>
                  <p:nvPr/>
                </p:nvSpPr>
                <p:spPr>
                  <a:xfrm>
                    <a:off x="6386519" y="4037999"/>
                    <a:ext cx="522899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6519" y="4037999"/>
                    <a:ext cx="522899" cy="584775"/>
                  </a:xfrm>
                  <a:prstGeom prst="rect">
                    <a:avLst/>
                  </a:prstGeom>
                  <a:blipFill rotWithShape="1"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7309234" y="4037999"/>
                    <a:ext cx="921534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9234" y="4037999"/>
                    <a:ext cx="921534" cy="584775"/>
                  </a:xfrm>
                  <a:prstGeom prst="rect">
                    <a:avLst/>
                  </a:prstGeom>
                  <a:blipFill rotWithShape="1"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/>
                  <p:cNvSpPr/>
                  <p:nvPr/>
                </p:nvSpPr>
                <p:spPr>
                  <a:xfrm>
                    <a:off x="5416718" y="4037999"/>
                    <a:ext cx="921534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𝟗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6718" y="4037999"/>
                    <a:ext cx="921534" cy="584775"/>
                  </a:xfrm>
                  <a:prstGeom prst="rect">
                    <a:avLst/>
                  </a:prstGeom>
                  <a:blipFill rotWithShape="1"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7" name="TextBox 36"/>
            <p:cNvSpPr txBox="1"/>
            <p:nvPr/>
          </p:nvSpPr>
          <p:spPr>
            <a:xfrm>
              <a:off x="947523" y="5120731"/>
              <a:ext cx="10935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“Evil”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563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71" y="18606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Distance-based Models 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925622" y="1660841"/>
            <a:ext cx="7732496" cy="472715"/>
            <a:chOff x="925622" y="1660841"/>
            <a:chExt cx="7732496" cy="472715"/>
          </a:xfrm>
        </p:grpSpPr>
        <p:sp>
          <p:nvSpPr>
            <p:cNvPr id="101" name="TextBox 100"/>
            <p:cNvSpPr txBox="1"/>
            <p:nvPr/>
          </p:nvSpPr>
          <p:spPr>
            <a:xfrm>
              <a:off x="437092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US" sz="24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00284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63477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73899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25622" y="167189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0</a:t>
              </a:r>
              <a:endParaRPr lang="en-US" sz="24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016346" y="166084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6</a:t>
              </a:r>
              <a:endParaRPr lang="en-US" sz="2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470984" y="166084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5</a:t>
              </a:r>
              <a:endParaRPr lang="en-US" sz="24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1708" y="166084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7</a:t>
              </a:r>
              <a:endParaRPr lang="en-US" sz="24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26669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162469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89862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US" sz="24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53054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10707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  <p:pic>
        <p:nvPicPr>
          <p:cNvPr id="100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5" y="1629361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33080" y="934345"/>
                <a:ext cx="2248116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SP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0" y="934345"/>
                <a:ext cx="2248116" cy="491417"/>
              </a:xfrm>
              <a:prstGeom prst="rect">
                <a:avLst/>
              </a:prstGeom>
              <a:blipFill rotWithShape="1">
                <a:blip r:embed="rId4"/>
                <a:stretch>
                  <a:fillRect l="-4065" t="-8642" r="-325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9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" y="2405756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4370919" y="255708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139" name="TextBox 138"/>
          <p:cNvSpPr txBox="1"/>
          <p:nvPr/>
        </p:nvSpPr>
        <p:spPr>
          <a:xfrm>
            <a:off x="5059891" y="255707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5634770" y="257415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150" name="TextBox 149"/>
          <p:cNvSpPr txBox="1"/>
          <p:nvPr/>
        </p:nvSpPr>
        <p:spPr>
          <a:xfrm>
            <a:off x="3741115" y="255708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53" name="TextBox 152"/>
          <p:cNvSpPr txBox="1"/>
          <p:nvPr/>
        </p:nvSpPr>
        <p:spPr>
          <a:xfrm>
            <a:off x="847877" y="255708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56" name="TextBox 155"/>
          <p:cNvSpPr txBox="1"/>
          <p:nvPr/>
        </p:nvSpPr>
        <p:spPr>
          <a:xfrm>
            <a:off x="1973064" y="255708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</a:t>
            </a:r>
            <a:endParaRPr lang="en-US" sz="2400" dirty="0"/>
          </a:p>
        </p:txBody>
      </p:sp>
      <p:sp>
        <p:nvSpPr>
          <p:cNvPr id="159" name="TextBox 158"/>
          <p:cNvSpPr txBox="1"/>
          <p:nvPr/>
        </p:nvSpPr>
        <p:spPr>
          <a:xfrm>
            <a:off x="1470984" y="25570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62" name="TextBox 161"/>
          <p:cNvSpPr txBox="1"/>
          <p:nvPr/>
        </p:nvSpPr>
        <p:spPr>
          <a:xfrm>
            <a:off x="2561708" y="255708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165" name="TextBox 164"/>
          <p:cNvSpPr txBox="1"/>
          <p:nvPr/>
        </p:nvSpPr>
        <p:spPr>
          <a:xfrm>
            <a:off x="6372714" y="255708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3</a:t>
            </a:r>
            <a:endParaRPr lang="en-US" sz="2400" dirty="0"/>
          </a:p>
        </p:txBody>
      </p:sp>
      <p:sp>
        <p:nvSpPr>
          <p:cNvPr id="168" name="TextBox 167"/>
          <p:cNvSpPr txBox="1"/>
          <p:nvPr/>
        </p:nvSpPr>
        <p:spPr>
          <a:xfrm>
            <a:off x="8295453" y="2557085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4</a:t>
            </a:r>
            <a:endParaRPr lang="en-US" sz="2400" dirty="0"/>
          </a:p>
        </p:txBody>
      </p:sp>
      <p:sp>
        <p:nvSpPr>
          <p:cNvPr id="171" name="TextBox 170"/>
          <p:cNvSpPr txBox="1"/>
          <p:nvPr/>
        </p:nvSpPr>
        <p:spPr>
          <a:xfrm>
            <a:off x="7010400" y="255708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1</a:t>
            </a:r>
            <a:endParaRPr lang="en-US" sz="2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7620000" y="255708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0</a:t>
            </a:r>
            <a:endParaRPr lang="en-US" sz="2400" dirty="0"/>
          </a:p>
        </p:txBody>
      </p:sp>
      <p:sp>
        <p:nvSpPr>
          <p:cNvPr id="177" name="TextBox 176"/>
          <p:cNvSpPr txBox="1"/>
          <p:nvPr/>
        </p:nvSpPr>
        <p:spPr>
          <a:xfrm>
            <a:off x="3235587" y="2557081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7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3352798"/>
                <a:ext cx="90678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Inbound/outbound/undirected distance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Distance/Reachability/</a:t>
                </a:r>
                <a:r>
                  <a:rPr lang="en-US" sz="3200" dirty="0" err="1" smtClean="0"/>
                  <a:t>Dijkstra</a:t>
                </a:r>
                <a:r>
                  <a:rPr lang="en-US" sz="3200" dirty="0" smtClean="0"/>
                  <a:t> (NN) rank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Topic filter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𝛽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sz="3200" dirty="0" smtClean="0"/>
                  <a:t>: weighted relevance of entity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>
                    <a:solidFill>
                      <a:srgbClr val="00B050"/>
                    </a:solidFill>
                  </a:rPr>
                  <a:t>Distances vs. decayed distances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sz="3200" i="1">
                        <a:solidFill>
                          <a:srgbClr val="00B050"/>
                        </a:solidFill>
                        <a:latin typeface="Cambria Math"/>
                      </a:rPr>
                      <m:t>≥0</m:t>
                    </m:r>
                  </m:oMath>
                </a14:m>
                <a:endParaRPr lang="en-US" sz="3200" dirty="0" smtClean="0">
                  <a:solidFill>
                    <a:srgbClr val="00B05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Robustness by randomizing lengths/presence of edges (REL), or using multiple “example” instances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352798"/>
                <a:ext cx="9067800" cy="3046988"/>
              </a:xfrm>
              <a:prstGeom prst="rect">
                <a:avLst/>
              </a:prstGeom>
              <a:blipFill rotWithShape="1">
                <a:blip r:embed="rId6"/>
                <a:stretch>
                  <a:fillRect l="-1547" t="-2600" r="-336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4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Farness-penalty vs. Closeness-reward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295400"/>
                <a:ext cx="8219422" cy="4222317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To emphasize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penalty</a:t>
                </a:r>
                <a:r>
                  <a:rPr lang="en-US" sz="2800" dirty="0" smtClean="0"/>
                  <a:t> for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weak coverage of  far nodes</a:t>
                </a:r>
                <a:r>
                  <a:rPr lang="en-US" sz="2800" dirty="0" smtClean="0"/>
                  <a:t>, we use distances as is: The norm of the distances vector of a node is dominated by “far” nodes. 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As in classic closeness centrality,  facility location, k-medians/means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To emphasize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reward</a:t>
                </a:r>
                <a:r>
                  <a:rPr lang="en-US" sz="2800" dirty="0" smtClean="0"/>
                  <a:t> for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better coverage of close nodes</a:t>
                </a:r>
                <a:r>
                  <a:rPr lang="en-US" sz="2800" dirty="0" smtClean="0"/>
                  <a:t>, we apply a decay (“kernel”) function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 smtClean="0"/>
                  <a:t> to the distance:  </a:t>
                </a:r>
                <a:r>
                  <a:rPr lang="en-US" sz="2800" dirty="0"/>
                  <a:t>T</a:t>
                </a:r>
                <a:r>
                  <a:rPr lang="en-US" sz="2800" dirty="0" smtClean="0"/>
                  <a:t>he norm is dominated by closer nodes.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As in influence models and local measures.</a:t>
                </a: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295400"/>
                <a:ext cx="8219422" cy="4222317"/>
              </a:xfrm>
              <a:blipFill rotWithShape="1">
                <a:blip r:embed="rId3"/>
                <a:stretch>
                  <a:fillRect l="-1261" t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" y="5486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2"/>
                </a:solidFill>
              </a:rPr>
              <a:t>Exact computation: both requires full distance vectors.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2"/>
                </a:solidFill>
              </a:rPr>
              <a:t>Scalable approximation: different techniques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4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Closeness Reward:</a:t>
            </a:r>
            <a:br>
              <a:rPr lang="en-US" dirty="0" smtClean="0"/>
            </a:br>
            <a:r>
              <a:rPr lang="en-US" dirty="0" smtClean="0"/>
              <a:t>Distance Decay (Kernel)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59337" y="2450238"/>
                <a:ext cx="4060663" cy="2426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exp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𝜆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 smtClean="0"/>
                  <a:t>  (exponential),</a:t>
                </a:r>
              </a:p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800" dirty="0" smtClean="0"/>
                  <a:t> (</a:t>
                </a:r>
                <a:r>
                  <a:rPr lang="en-US" sz="2800" dirty="0" err="1" smtClean="0"/>
                  <a:t>geomertic</a:t>
                </a:r>
                <a:r>
                  <a:rPr lang="en-US" sz="2800" dirty="0" smtClean="0"/>
                  <a:t>), </a:t>
                </a:r>
                <a:endParaRPr lang="en-US" sz="280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>
                        <a:latin typeface="Cambria Math"/>
                      </a:rPr>
                      <m:t>𝑒𝑥𝑝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>
                            <a:latin typeface="Cambria Math"/>
                          </a:rPr>
                          <m:t>−</m:t>
                        </m:r>
                        <m:r>
                          <a:rPr lang="en-US" sz="2800" b="0" i="1">
                            <a:latin typeface="Cambria Math"/>
                          </a:rPr>
                          <m:t>𝜆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(Gaussian)</a:t>
                </a:r>
              </a:p>
              <a:p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latin typeface="Cambria Math"/>
                      </a:rPr>
                      <m:t>&lt;∞</m:t>
                    </m:r>
                  </m:oMath>
                </a14:m>
                <a:r>
                  <a:rPr lang="en-US" sz="2800" dirty="0" smtClean="0"/>
                  <a:t>?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/>
                  <a:t> (reachability)</a:t>
                </a:r>
              </a:p>
              <a:p>
                <a:r>
                  <a:rPr lang="en-US" sz="2800" b="0" dirty="0"/>
                  <a:t> </a:t>
                </a: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𝑑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</a:rPr>
                      <m:t>?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/>
                  <a:t> (threshold)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37" y="2450238"/>
                <a:ext cx="4060663" cy="2426562"/>
              </a:xfrm>
              <a:prstGeom prst="rect">
                <a:avLst/>
              </a:prstGeom>
              <a:blipFill rotWithShape="1">
                <a:blip r:embed="rId3"/>
                <a:stretch>
                  <a:fillRect t="-2261" r="-1802" b="-6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01937" y="3401908"/>
                <a:ext cx="1377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37" y="3401908"/>
                <a:ext cx="137742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3025937" y="2561578"/>
            <a:ext cx="533400" cy="22038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457980"/>
            <a:ext cx="8330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Specify how importance/relevance decays with distance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350520" y="5334000"/>
            <a:ext cx="8229600" cy="737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Similar to the role of kernel distribution in PPR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 Datasets:</a:t>
            </a:r>
            <a:br>
              <a:rPr lang="en-US" dirty="0" smtClean="0"/>
            </a:br>
            <a:r>
              <a:rPr lang="en-US" dirty="0" smtClean="0"/>
              <a:t>Represent relations between “things”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3476625" cy="2624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05000"/>
            <a:ext cx="4038600" cy="2271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671370"/>
            <a:ext cx="463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Bowtie structure of the Web </a:t>
            </a:r>
            <a:r>
              <a:rPr lang="en-US" dirty="0" err="1" smtClean="0"/>
              <a:t>Broder</a:t>
            </a:r>
            <a:r>
              <a:rPr lang="en-US" dirty="0" smtClean="0"/>
              <a:t> et. al. 2001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808" y="4298092"/>
            <a:ext cx="2609849" cy="2257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1091" y="6185926"/>
            <a:ext cx="208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Dolphin interactions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139878"/>
            <a:ext cx="1874268" cy="143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57" y="2374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Closeness Vectors</a:t>
            </a:r>
            <a:endParaRPr lang="en-US" dirty="0"/>
          </a:p>
        </p:txBody>
      </p:sp>
      <p:pic>
        <p:nvPicPr>
          <p:cNvPr id="97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15" y="1466914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" name="Group 99"/>
          <p:cNvGrpSpPr/>
          <p:nvPr/>
        </p:nvGrpSpPr>
        <p:grpSpPr>
          <a:xfrm>
            <a:off x="99425" y="1571840"/>
            <a:ext cx="8918236" cy="1222439"/>
            <a:chOff x="91630" y="1065745"/>
            <a:chExt cx="8918236" cy="1222439"/>
          </a:xfrm>
        </p:grpSpPr>
        <p:grpSp>
          <p:nvGrpSpPr>
            <p:cNvPr id="86" name="Group 85"/>
            <p:cNvGrpSpPr/>
            <p:nvPr/>
          </p:nvGrpSpPr>
          <p:grpSpPr>
            <a:xfrm>
              <a:off x="798371" y="1065745"/>
              <a:ext cx="8211495" cy="1146726"/>
              <a:chOff x="798371" y="1065745"/>
              <a:chExt cx="8211495" cy="1146726"/>
            </a:xfrm>
          </p:grpSpPr>
          <p:pic>
            <p:nvPicPr>
              <p:cNvPr id="87" name="Picture 2" descr="C:\Users\edithcohen\Documents\Dropbox\mytalks\MSR 201310\lego_chima_cragger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371" y="1065745"/>
                <a:ext cx="543465" cy="526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3" descr="C:\Users\edithcohen\Documents\Dropbox\mytalks\MSR 201310\lego_chima_laval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625" y="1132657"/>
                <a:ext cx="422408" cy="515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13" descr="C:\Users\edithcohen\Documents\Dropbox\mytalks\MSR 201310\leg_chima_eagle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078" y="1135028"/>
                <a:ext cx="371693" cy="526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edithcohen\Documents\Dropbox\mytalks\MSR 201310\lego_chima_razcal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032" y="1181101"/>
                <a:ext cx="367086" cy="434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9273" y="1102475"/>
                <a:ext cx="609117" cy="59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14" descr="C:\Users\edithcohen\Documents\Dropbox\mytalks\MSR 201310\lego_starwars_luke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3542" y="1073763"/>
                <a:ext cx="463956" cy="598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10" descr="C:\Users\edithcohen\Documents\Dropbox\mytalks\MSR 201310\lego_starwars_r2d2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5939" y="1082662"/>
                <a:ext cx="507815" cy="615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9" descr="C:\Users\edithcohen\Documents\Dropbox\mytalks\MSR 201310\lego_starwars_yoda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5151" y="1065745"/>
                <a:ext cx="652083" cy="6495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C:\Users\edithcohen\Documents\Dropbox\mytalks\MSR 201310\lego_ninja_sensei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234" y="1133717"/>
                <a:ext cx="870501" cy="56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7" descr="C:\Users\edithcohen\Documents\Dropbox\mytalks\MSR 201310\lego_ninja_Lloyd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3964" y="1186005"/>
                <a:ext cx="496910" cy="481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12" descr="C:\Users\edithcohen\Documents\Dropbox\mytalks\MSR 201310\lego_snake_accidus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1999" y="1127295"/>
                <a:ext cx="627867" cy="574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5" descr="C:\Users\edithcohen\Documents\Dropbox\mytalks\MSR 201310\lego_ninja_Kai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5524" y="1162367"/>
                <a:ext cx="570689" cy="536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829599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20</a:t>
                </a:r>
                <a:endParaRPr lang="en-US" sz="24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455635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12</a:t>
                </a:r>
                <a:endParaRPr lang="en-US" sz="24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959418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22</a:t>
                </a:r>
                <a:endParaRPr lang="en-US" sz="24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612030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17</a:t>
                </a:r>
                <a:endParaRPr lang="en-US" sz="24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154202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17</a:t>
                </a:r>
                <a:endParaRPr lang="en-US" sz="24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787117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15</a:t>
                </a:r>
                <a:endParaRPr lang="en-US" sz="2400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376491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16</a:t>
                </a:r>
                <a:endParaRPr lang="en-US" sz="2400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151557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12</a:t>
                </a:r>
                <a:endParaRPr lang="en-US" sz="2400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5792994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45380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987459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846676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844810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7</a:t>
                </a: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91630" y="1492519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51" y="1689495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86092" y="2704594"/>
            <a:ext cx="8861435" cy="795665"/>
            <a:chOff x="91630" y="2744675"/>
            <a:chExt cx="8861435" cy="795665"/>
          </a:xfrm>
        </p:grpSpPr>
        <p:pic>
          <p:nvPicPr>
            <p:cNvPr id="143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39" y="284454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TextBox 128"/>
            <p:cNvSpPr txBox="1"/>
            <p:nvPr/>
          </p:nvSpPr>
          <p:spPr>
            <a:xfrm>
              <a:off x="838908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US" sz="24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464944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968727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621339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63511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6426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385800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160866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802303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463116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996768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US" sz="24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855985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457416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91630" y="2744675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Down Arrow 143"/>
          <p:cNvSpPr/>
          <p:nvPr/>
        </p:nvSpPr>
        <p:spPr>
          <a:xfrm>
            <a:off x="4013315" y="3581400"/>
            <a:ext cx="101588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5297981" y="3413219"/>
                <a:ext cx="2694552" cy="607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𝜶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𝒊𝒋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US" sz="2000" b="1" i="1" dirty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  <m:r>
                                  <a:rPr lang="en-US" sz="20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𝒊𝒋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  <m:sup>
                        <m:r>
                          <a:rPr lang="en-US" sz="2000" b="1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981" y="3413219"/>
                <a:ext cx="2694552" cy="60728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7" name="Group 216"/>
          <p:cNvGrpSpPr/>
          <p:nvPr/>
        </p:nvGrpSpPr>
        <p:grpSpPr>
          <a:xfrm>
            <a:off x="86092" y="3839993"/>
            <a:ext cx="8864706" cy="1639362"/>
            <a:chOff x="86092" y="3839993"/>
            <a:chExt cx="8864706" cy="1639362"/>
          </a:xfrm>
        </p:grpSpPr>
        <p:sp>
          <p:nvSpPr>
            <p:cNvPr id="171" name="TextBox 170"/>
            <p:cNvSpPr txBox="1"/>
            <p:nvPr/>
          </p:nvSpPr>
          <p:spPr>
            <a:xfrm>
              <a:off x="6461602" y="41787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99425" y="3839993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46" y="4036969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01" y="4783555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1" name="TextBox 180"/>
            <p:cNvSpPr txBox="1"/>
            <p:nvPr/>
          </p:nvSpPr>
          <p:spPr>
            <a:xfrm>
              <a:off x="3157973" y="488601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90" name="Oval 189"/>
            <p:cNvSpPr/>
            <p:nvPr/>
          </p:nvSpPr>
          <p:spPr>
            <a:xfrm>
              <a:off x="86092" y="4683690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946124" y="4146838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24" y="4146838"/>
                  <a:ext cx="513282" cy="52309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1475983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983" y="4147992"/>
                  <a:ext cx="513282" cy="52495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2055228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228" y="4147992"/>
                  <a:ext cx="513282" cy="52495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2556940" y="4147703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940" y="4147703"/>
                  <a:ext cx="513282" cy="52559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3073700" y="4147703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700" y="4147703"/>
                  <a:ext cx="513282" cy="525593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3788142" y="4146838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8142" y="4146838"/>
                  <a:ext cx="513282" cy="52540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4364418" y="4146838"/>
                  <a:ext cx="513282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418" y="4146838"/>
                  <a:ext cx="513282" cy="52367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5714227" y="4147992"/>
                  <a:ext cx="383438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227" y="4147992"/>
                  <a:ext cx="383438" cy="52495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5012603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2603" y="4147992"/>
                  <a:ext cx="513282" cy="52495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7088032" y="4147062"/>
                  <a:ext cx="383438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032" y="4147062"/>
                  <a:ext cx="383438" cy="52309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8002910" y="4147992"/>
                  <a:ext cx="383438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910" y="4147992"/>
                  <a:ext cx="383438" cy="52540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8507983" y="4147703"/>
                  <a:ext cx="383438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7983" y="4147703"/>
                  <a:ext cx="383438" cy="525593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1045030" y="4854370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030" y="4854370"/>
                  <a:ext cx="513282" cy="52309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1521235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235" y="4854146"/>
                  <a:ext cx="513282" cy="525400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2100480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0480" y="4854146"/>
                  <a:ext cx="513282" cy="525400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2602192" y="4854146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2192" y="4854146"/>
                  <a:ext cx="513282" cy="523092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3874704" y="4854146"/>
                  <a:ext cx="383438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704" y="4854146"/>
                  <a:ext cx="383438" cy="523670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/>
                <p:cNvSpPr txBox="1"/>
                <p:nvPr/>
              </p:nvSpPr>
              <p:spPr>
                <a:xfrm>
                  <a:off x="4450980" y="4854146"/>
                  <a:ext cx="383438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8" name="TextBox 2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980" y="4854146"/>
                  <a:ext cx="383438" cy="525400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5800789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89" y="4854146"/>
                  <a:ext cx="513282" cy="525400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/>
                <p:cNvSpPr txBox="1"/>
                <p:nvPr/>
              </p:nvSpPr>
              <p:spPr>
                <a:xfrm>
                  <a:off x="5099165" y="4855011"/>
                  <a:ext cx="383438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0" name="TextBox 2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165" y="4855011"/>
                  <a:ext cx="383438" cy="525593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/>
                <p:cNvSpPr txBox="1"/>
                <p:nvPr/>
              </p:nvSpPr>
              <p:spPr>
                <a:xfrm>
                  <a:off x="6511431" y="4855011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1" name="TextBox 2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431" y="4855011"/>
                  <a:ext cx="513282" cy="525593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7087707" y="4854146"/>
                  <a:ext cx="513282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707" y="4854146"/>
                  <a:ext cx="513282" cy="523670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8437516" y="4854146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7516" y="4854146"/>
                  <a:ext cx="513282" cy="52309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TextBox 213"/>
                <p:cNvSpPr txBox="1"/>
                <p:nvPr/>
              </p:nvSpPr>
              <p:spPr>
                <a:xfrm>
                  <a:off x="7735892" y="4855011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4" name="TextBox 2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5892" y="4855011"/>
                  <a:ext cx="513282" cy="525593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5" name="TextBox 214"/>
          <p:cNvSpPr txBox="1"/>
          <p:nvPr/>
        </p:nvSpPr>
        <p:spPr>
          <a:xfrm>
            <a:off x="1202765" y="3591777"/>
            <a:ext cx="2465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Closeness vectors:</a:t>
            </a:r>
            <a:endParaRPr lang="en-US" sz="2400" dirty="0"/>
          </a:p>
        </p:txBody>
      </p:sp>
      <p:sp>
        <p:nvSpPr>
          <p:cNvPr id="216" name="TextBox 215"/>
          <p:cNvSpPr txBox="1"/>
          <p:nvPr/>
        </p:nvSpPr>
        <p:spPr>
          <a:xfrm>
            <a:off x="1315662" y="1164014"/>
            <a:ext cx="264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 distance vectors: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17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/>
      <p:bldP spid="2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99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Classic (farness penalty)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[</a:t>
            </a:r>
            <a:r>
              <a:rPr lang="en-US" sz="2800" dirty="0" err="1" smtClean="0">
                <a:solidFill>
                  <a:schemeClr val="accent1"/>
                </a:solidFill>
              </a:rPr>
              <a:t>Bavelas</a:t>
            </a:r>
            <a:r>
              <a:rPr lang="en-US" sz="2800" dirty="0" smtClean="0">
                <a:solidFill>
                  <a:schemeClr val="accent1"/>
                </a:solidFill>
              </a:rPr>
              <a:t>/</a:t>
            </a:r>
            <a:r>
              <a:rPr lang="en-US" sz="2800" dirty="0" err="1" smtClean="0">
                <a:solidFill>
                  <a:schemeClr val="accent1"/>
                </a:solidFill>
              </a:rPr>
              <a:t>Sabidussi</a:t>
            </a:r>
            <a:r>
              <a:rPr lang="en-US" sz="2800" dirty="0" smtClean="0">
                <a:solidFill>
                  <a:schemeClr val="accent1"/>
                </a:solidFill>
              </a:rPr>
              <a:t>/</a:t>
            </a:r>
            <a:r>
              <a:rPr lang="en-US" sz="2800" dirty="0" err="1" smtClean="0">
                <a:solidFill>
                  <a:schemeClr val="accent1"/>
                </a:solidFill>
              </a:rPr>
              <a:t>Beuchamp</a:t>
            </a:r>
            <a:r>
              <a:rPr lang="en-US" sz="2800" dirty="0" smtClean="0">
                <a:solidFill>
                  <a:schemeClr val="accent1"/>
                </a:solidFill>
              </a:rPr>
              <a:t> 1950, 1965, 1966]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5952" y="3636113"/>
            <a:ext cx="8229600" cy="1410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Distance-decay (closeness reward)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[C’ Kaplan 2004, </a:t>
            </a:r>
            <a:r>
              <a:rPr lang="en-US" sz="2800" dirty="0" err="1" smtClean="0">
                <a:solidFill>
                  <a:schemeClr val="accent1"/>
                </a:solidFill>
              </a:rPr>
              <a:t>Opsahl</a:t>
            </a:r>
            <a:r>
              <a:rPr lang="en-US" sz="2800" dirty="0" smtClean="0">
                <a:solidFill>
                  <a:schemeClr val="accent1"/>
                </a:solidFill>
              </a:rPr>
              <a:t> et. al. 2010, </a:t>
            </a:r>
            <a:r>
              <a:rPr lang="en-US" sz="2800" dirty="0" err="1" smtClean="0">
                <a:solidFill>
                  <a:schemeClr val="accent1"/>
                </a:solidFill>
              </a:rPr>
              <a:t>Dangalchev</a:t>
            </a:r>
            <a:r>
              <a:rPr lang="en-US" sz="2800" dirty="0" smtClean="0">
                <a:solidFill>
                  <a:schemeClr val="accent1"/>
                </a:solidFill>
              </a:rPr>
              <a:t> 2006, </a:t>
            </a:r>
            <a:r>
              <a:rPr lang="en-US" sz="2800" dirty="0" err="1" smtClean="0">
                <a:solidFill>
                  <a:schemeClr val="accent1"/>
                </a:solidFill>
              </a:rPr>
              <a:t>Boldi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Vigna</a:t>
            </a:r>
            <a:r>
              <a:rPr lang="en-US" sz="2800" dirty="0" smtClean="0">
                <a:solidFill>
                  <a:schemeClr val="accent1"/>
                </a:solidFill>
              </a:rPr>
              <a:t> 2013,…]</a:t>
            </a:r>
            <a:endParaRPr 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71600" y="4998713"/>
                <a:ext cx="6019800" cy="71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𝑪</m:t>
                      </m:r>
                      <m:d>
                        <m:dPr>
                          <m:ctrlP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en-US" sz="32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  <m:sup/>
                        <m:e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𝒋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998713"/>
                <a:ext cx="6019800" cy="716287"/>
              </a:xfrm>
              <a:prstGeom prst="rect">
                <a:avLst/>
              </a:prstGeom>
              <a:blipFill rotWithShape="1">
                <a:blip r:embed="rId2"/>
                <a:stretch>
                  <a:fillRect b="-8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76400" y="2286000"/>
                <a:ext cx="5105400" cy="1350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𝑪</m:t>
                      </m:r>
                      <m:d>
                        <m:dPr>
                          <m:ctrlP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en-US" sz="32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)/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3200" b="1" dirty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𝒋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286000"/>
                <a:ext cx="5105400" cy="13501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9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Closeness </a:t>
            </a:r>
            <a:r>
              <a:rPr lang="en-US" dirty="0"/>
              <a:t>M</a:t>
            </a:r>
            <a:r>
              <a:rPr lang="en-US" dirty="0" smtClean="0"/>
              <a:t>atrix </a:t>
            </a:r>
            <a:br>
              <a:rPr lang="en-US" dirty="0" smtClean="0"/>
            </a:br>
            <a:r>
              <a:rPr lang="en-US" dirty="0" smtClean="0"/>
              <a:t>(distance </a:t>
            </a:r>
            <a:r>
              <a:rPr lang="en-US" dirty="0" err="1" smtClean="0"/>
              <a:t>decay+topic</a:t>
            </a:r>
            <a:r>
              <a:rPr lang="en-US" dirty="0" smtClean="0"/>
              <a:t> filter)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1160272" y="2281459"/>
                <a:ext cx="6944996" cy="6005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⋅</m:t>
                        </m:r>
                      </m:sub>
                    </m:sSub>
                  </m:oMath>
                </a14:m>
                <a:r>
                  <a:rPr lang="en-US" dirty="0" smtClean="0"/>
                  <a:t> (row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</a:rPr>
                      <m:t>𝒊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) is the 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closeness vector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node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𝒊</m:t>
                    </m:r>
                  </m:oMath>
                </a14:m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272" y="2281459"/>
                <a:ext cx="6944996" cy="600521"/>
              </a:xfrm>
              <a:prstGeom prst="rect">
                <a:avLst/>
              </a:prstGeom>
              <a:blipFill rotWithShape="1">
                <a:blip r:embed="rId2"/>
                <a:stretch>
                  <a:fillRect t="-12121" b="-2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146870" y="1415284"/>
            <a:ext cx="2971800" cy="640961"/>
            <a:chOff x="5715000" y="3463224"/>
            <a:chExt cx="2971800" cy="640961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715000" y="3500170"/>
                  <a:ext cx="2971800" cy="564001"/>
                </a:xfrm>
                <a:prstGeom prst="rect">
                  <a:avLst/>
                </a:prstGeom>
                <a:gradFill>
                  <a:gsLst>
                    <a:gs pos="0">
                      <a:schemeClr val="accent1"/>
                    </a:gs>
                    <a:gs pos="0">
                      <a:srgbClr val="FFC7C7"/>
                    </a:gs>
                    <a:gs pos="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5400000" scaled="1"/>
                </a:gradFill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𝒊𝒋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sz="2800" b="1" dirty="0">
                      <a:solidFill>
                        <a:srgbClr val="00B050"/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𝒋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00170"/>
                  <a:ext cx="2971800" cy="56400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5"/>
            <p:cNvSpPr/>
            <p:nvPr/>
          </p:nvSpPr>
          <p:spPr>
            <a:xfrm>
              <a:off x="5715000" y="3463224"/>
              <a:ext cx="2895600" cy="6409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54506" y="3200400"/>
                <a:ext cx="3103494" cy="1350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𝑪</m:t>
                      </m:r>
                      <m:d>
                        <m:dPr>
                          <m:ctrlPr>
                            <a:rPr lang="en-US" sz="32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en-US" sz="32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2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32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506" y="3200400"/>
                <a:ext cx="3103494" cy="1350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48100" y="4724400"/>
                <a:ext cx="3695700" cy="733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3200" b="1" dirty="0" smtClean="0">
                    <a:solidFill>
                      <a:schemeClr val="tx1"/>
                    </a:solidFill>
                  </a:rPr>
                  <a:t>Inf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sz="3200" b="1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limLow>
                          <m:limLowPr>
                            <m:ctrlP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m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𝑎𝑥</m:t>
                            </m:r>
                          </m:e>
                          <m:lim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lim>
                        </m:limLow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𝒊𝒋</m:t>
                            </m:r>
                          </m:sub>
                        </m:sSub>
                      </m:e>
                    </m:nary>
                  </m:oMath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4724400"/>
                <a:ext cx="3695700" cy="733086"/>
              </a:xfrm>
              <a:prstGeom prst="rect">
                <a:avLst/>
              </a:prstGeom>
              <a:blipFill rotWithShape="1">
                <a:blip r:embed="rId5"/>
                <a:stretch>
                  <a:fillRect l="-4119" t="-1000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62000" y="3505200"/>
            <a:ext cx="1913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chemeClr val="tx2"/>
                </a:solidFill>
              </a:rPr>
              <a:t>Centrality:</a:t>
            </a:r>
            <a:endParaRPr lang="en-US" sz="3200" u="sng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648200"/>
            <a:ext cx="29492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chemeClr val="tx2"/>
                </a:solidFill>
              </a:rPr>
              <a:t>Influence:</a:t>
            </a:r>
          </a:p>
          <a:p>
            <a:r>
              <a:rPr lang="en-US" sz="3200" dirty="0">
                <a:solidFill>
                  <a:schemeClr val="tx2"/>
                </a:solidFill>
              </a:rPr>
              <a:t>o</a:t>
            </a:r>
            <a:r>
              <a:rPr lang="en-US" sz="3200" dirty="0" smtClean="0">
                <a:solidFill>
                  <a:schemeClr val="tx2"/>
                </a:solidFill>
              </a:rPr>
              <a:t>f a set of nodes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3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25" y="237437"/>
            <a:ext cx="89182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(</a:t>
            </a:r>
            <a:r>
              <a:rPr lang="en-US" dirty="0" err="1" smtClean="0"/>
              <a:t>dist</a:t>
            </a:r>
            <a:r>
              <a:rPr lang="en-US" dirty="0" smtClean="0"/>
              <a:t>-decay) Closeness Centrality</a:t>
            </a:r>
            <a:endParaRPr lang="en-US" dirty="0"/>
          </a:p>
        </p:txBody>
      </p:sp>
      <p:pic>
        <p:nvPicPr>
          <p:cNvPr id="97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15" y="1466914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" name="Group 99"/>
          <p:cNvGrpSpPr/>
          <p:nvPr/>
        </p:nvGrpSpPr>
        <p:grpSpPr>
          <a:xfrm>
            <a:off x="99425" y="1571840"/>
            <a:ext cx="8918236" cy="1222439"/>
            <a:chOff x="91630" y="1065745"/>
            <a:chExt cx="8918236" cy="1222439"/>
          </a:xfrm>
        </p:grpSpPr>
        <p:grpSp>
          <p:nvGrpSpPr>
            <p:cNvPr id="86" name="Group 85"/>
            <p:cNvGrpSpPr/>
            <p:nvPr/>
          </p:nvGrpSpPr>
          <p:grpSpPr>
            <a:xfrm>
              <a:off x="798371" y="1065745"/>
              <a:ext cx="8211495" cy="1146726"/>
              <a:chOff x="798371" y="1065745"/>
              <a:chExt cx="8211495" cy="1146726"/>
            </a:xfrm>
          </p:grpSpPr>
          <p:pic>
            <p:nvPicPr>
              <p:cNvPr id="87" name="Picture 2" descr="C:\Users\edithcohen\Documents\Dropbox\mytalks\MSR 201310\lego_chima_cragger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371" y="1065745"/>
                <a:ext cx="543465" cy="526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3" descr="C:\Users\edithcohen\Documents\Dropbox\mytalks\MSR 201310\lego_chima_laval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625" y="1132657"/>
                <a:ext cx="422408" cy="515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13" descr="C:\Users\edithcohen\Documents\Dropbox\mytalks\MSR 201310\leg_chima_eagle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078" y="1135028"/>
                <a:ext cx="371693" cy="526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edithcohen\Documents\Dropbox\mytalks\MSR 201310\lego_chima_razcal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032" y="1181101"/>
                <a:ext cx="367086" cy="434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9273" y="1102475"/>
                <a:ext cx="609117" cy="59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14" descr="C:\Users\edithcohen\Documents\Dropbox\mytalks\MSR 201310\lego_starwars_luke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3542" y="1073763"/>
                <a:ext cx="463956" cy="598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10" descr="C:\Users\edithcohen\Documents\Dropbox\mytalks\MSR 201310\lego_starwars_r2d2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5939" y="1082662"/>
                <a:ext cx="507815" cy="615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9" descr="C:\Users\edithcohen\Documents\Dropbox\mytalks\MSR 201310\lego_starwars_yoda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5151" y="1065745"/>
                <a:ext cx="652083" cy="6495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C:\Users\edithcohen\Documents\Dropbox\mytalks\MSR 201310\lego_ninja_sensei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234" y="1133717"/>
                <a:ext cx="870501" cy="56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7" descr="C:\Users\edithcohen\Documents\Dropbox\mytalks\MSR 201310\lego_ninja_Lloyd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3964" y="1186005"/>
                <a:ext cx="496910" cy="481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12" descr="C:\Users\edithcohen\Documents\Dropbox\mytalks\MSR 201310\lego_snake_accidus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1999" y="1127295"/>
                <a:ext cx="627867" cy="574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5" descr="C:\Users\edithcohen\Documents\Dropbox\mytalks\MSR 201310\lego_ninja_Kai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5524" y="1162367"/>
                <a:ext cx="570689" cy="536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829599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20</a:t>
                </a:r>
                <a:endParaRPr lang="en-US" sz="24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455635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12</a:t>
                </a:r>
                <a:endParaRPr lang="en-US" sz="24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959418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22</a:t>
                </a:r>
                <a:endParaRPr lang="en-US" sz="24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612030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17</a:t>
                </a:r>
                <a:endParaRPr lang="en-US" sz="24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154202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17</a:t>
                </a:r>
                <a:endParaRPr lang="en-US" sz="24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787117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15</a:t>
                </a:r>
                <a:endParaRPr lang="en-US" sz="2400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376491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16</a:t>
                </a:r>
                <a:endParaRPr lang="en-US" sz="2400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151557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12</a:t>
                </a:r>
                <a:endParaRPr lang="en-US" sz="2400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5792994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45380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987459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846676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844810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7</a:t>
                </a: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91630" y="1492519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51" y="1689495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86092" y="2704594"/>
            <a:ext cx="8861435" cy="795665"/>
            <a:chOff x="91630" y="2744675"/>
            <a:chExt cx="8861435" cy="795665"/>
          </a:xfrm>
        </p:grpSpPr>
        <p:pic>
          <p:nvPicPr>
            <p:cNvPr id="143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39" y="284454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TextBox 128"/>
            <p:cNvSpPr txBox="1"/>
            <p:nvPr/>
          </p:nvSpPr>
          <p:spPr>
            <a:xfrm>
              <a:off x="838908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US" sz="24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464944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968727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621339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63511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6426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385800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160866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802303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463116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996768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US" sz="24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855985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457416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91630" y="2744675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Down Arrow 143"/>
          <p:cNvSpPr/>
          <p:nvPr/>
        </p:nvSpPr>
        <p:spPr>
          <a:xfrm>
            <a:off x="4013315" y="3581400"/>
            <a:ext cx="101588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5297981" y="3413219"/>
                <a:ext cx="2694552" cy="607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𝜶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𝒊𝒋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US" sz="2000" b="1" i="1" dirty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  <m:r>
                                  <a:rPr lang="en-US" sz="20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𝒊𝒋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  <m:sup>
                        <m:r>
                          <a:rPr lang="en-US" sz="2000" b="1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981" y="3413219"/>
                <a:ext cx="2694552" cy="60728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7" name="Group 216"/>
          <p:cNvGrpSpPr/>
          <p:nvPr/>
        </p:nvGrpSpPr>
        <p:grpSpPr>
          <a:xfrm>
            <a:off x="86092" y="3839993"/>
            <a:ext cx="8864706" cy="1639362"/>
            <a:chOff x="86092" y="3839993"/>
            <a:chExt cx="8864706" cy="1639362"/>
          </a:xfrm>
        </p:grpSpPr>
        <p:sp>
          <p:nvSpPr>
            <p:cNvPr id="171" name="TextBox 170"/>
            <p:cNvSpPr txBox="1"/>
            <p:nvPr/>
          </p:nvSpPr>
          <p:spPr>
            <a:xfrm>
              <a:off x="6461602" y="41787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99425" y="3839993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46" y="4036969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01" y="4783555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1" name="TextBox 180"/>
            <p:cNvSpPr txBox="1"/>
            <p:nvPr/>
          </p:nvSpPr>
          <p:spPr>
            <a:xfrm>
              <a:off x="3157973" y="488601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90" name="Oval 189"/>
            <p:cNvSpPr/>
            <p:nvPr/>
          </p:nvSpPr>
          <p:spPr>
            <a:xfrm>
              <a:off x="86092" y="4683690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946124" y="4146838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24" y="4146838"/>
                  <a:ext cx="513282" cy="52309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1475983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983" y="4147992"/>
                  <a:ext cx="513282" cy="52495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2055228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228" y="4147992"/>
                  <a:ext cx="513282" cy="52495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2556940" y="4147703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940" y="4147703"/>
                  <a:ext cx="513282" cy="52559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3073700" y="4147703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700" y="4147703"/>
                  <a:ext cx="513282" cy="525593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3788142" y="4146838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8142" y="4146838"/>
                  <a:ext cx="513282" cy="52540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4364418" y="4146838"/>
                  <a:ext cx="513282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418" y="4146838"/>
                  <a:ext cx="513282" cy="52367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5714227" y="4147992"/>
                  <a:ext cx="383438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227" y="4147992"/>
                  <a:ext cx="383438" cy="52495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5012603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2603" y="4147992"/>
                  <a:ext cx="513282" cy="52495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7088032" y="4147062"/>
                  <a:ext cx="383438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032" y="4147062"/>
                  <a:ext cx="383438" cy="52309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8002910" y="4147992"/>
                  <a:ext cx="383438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910" y="4147992"/>
                  <a:ext cx="383438" cy="52540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8507983" y="4147703"/>
                  <a:ext cx="383438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7983" y="4147703"/>
                  <a:ext cx="383438" cy="525593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1045030" y="4854370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030" y="4854370"/>
                  <a:ext cx="513282" cy="52309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1521235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235" y="4854146"/>
                  <a:ext cx="513282" cy="525400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2100480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0480" y="4854146"/>
                  <a:ext cx="513282" cy="525400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2602192" y="4854146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2192" y="4854146"/>
                  <a:ext cx="513282" cy="523092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3874704" y="4854146"/>
                  <a:ext cx="383438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704" y="4854146"/>
                  <a:ext cx="383438" cy="523670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/>
                <p:cNvSpPr txBox="1"/>
                <p:nvPr/>
              </p:nvSpPr>
              <p:spPr>
                <a:xfrm>
                  <a:off x="4450980" y="4854146"/>
                  <a:ext cx="383438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8" name="TextBox 2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980" y="4854146"/>
                  <a:ext cx="383438" cy="525400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5800789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89" y="4854146"/>
                  <a:ext cx="513282" cy="525400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/>
                <p:cNvSpPr txBox="1"/>
                <p:nvPr/>
              </p:nvSpPr>
              <p:spPr>
                <a:xfrm>
                  <a:off x="5099165" y="4855011"/>
                  <a:ext cx="383438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0" name="TextBox 2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165" y="4855011"/>
                  <a:ext cx="383438" cy="525593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/>
                <p:cNvSpPr txBox="1"/>
                <p:nvPr/>
              </p:nvSpPr>
              <p:spPr>
                <a:xfrm>
                  <a:off x="6511431" y="4855011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1" name="TextBox 2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431" y="4855011"/>
                  <a:ext cx="513282" cy="525593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7087707" y="4854146"/>
                  <a:ext cx="513282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707" y="4854146"/>
                  <a:ext cx="513282" cy="523670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8437516" y="4854146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7516" y="4854146"/>
                  <a:ext cx="513282" cy="52309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TextBox 213"/>
                <p:cNvSpPr txBox="1"/>
                <p:nvPr/>
              </p:nvSpPr>
              <p:spPr>
                <a:xfrm>
                  <a:off x="7735892" y="4855011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4" name="TextBox 2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5892" y="4855011"/>
                  <a:ext cx="513282" cy="525593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5" name="TextBox 214"/>
          <p:cNvSpPr txBox="1"/>
          <p:nvPr/>
        </p:nvSpPr>
        <p:spPr>
          <a:xfrm>
            <a:off x="1202765" y="3591777"/>
            <a:ext cx="2465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Closeness vectors:</a:t>
            </a:r>
            <a:endParaRPr lang="en-US" sz="2400" dirty="0"/>
          </a:p>
        </p:txBody>
      </p:sp>
      <p:sp>
        <p:nvSpPr>
          <p:cNvPr id="216" name="TextBox 215"/>
          <p:cNvSpPr txBox="1"/>
          <p:nvPr/>
        </p:nvSpPr>
        <p:spPr>
          <a:xfrm>
            <a:off x="1315662" y="1164014"/>
            <a:ext cx="264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 distance vectors: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168905" y="5822467"/>
            <a:ext cx="2478948" cy="595934"/>
            <a:chOff x="1168905" y="5822467"/>
            <a:chExt cx="2478948" cy="595934"/>
          </a:xfrm>
        </p:grpSpPr>
        <p:pic>
          <p:nvPicPr>
            <p:cNvPr id="1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549" y="5822467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168905" y="5867400"/>
                  <a:ext cx="247894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      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≈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latin typeface="Cambria Math"/>
                        </a:rPr>
                        <m:t>05</m:t>
                      </m:r>
                    </m:oMath>
                  </a14:m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905" y="5867400"/>
                  <a:ext cx="2478948" cy="523220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925722" y="5904051"/>
            <a:ext cx="2478948" cy="523220"/>
            <a:chOff x="4925722" y="5904051"/>
            <a:chExt cx="2478948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/>
                <p:cNvSpPr/>
                <p:nvPr/>
              </p:nvSpPr>
              <p:spPr>
                <a:xfrm>
                  <a:off x="4925722" y="5904051"/>
                  <a:ext cx="247894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      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≈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latin typeface="Cambria Math"/>
                        </a:rPr>
                        <m:t>11</m:t>
                      </m:r>
                    </m:oMath>
                  </a14:m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118" name="Rectangle 1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5722" y="5904051"/>
                  <a:ext cx="2478948" cy="523220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9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261" y="5945745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920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+ topic filter: Closeness to Evil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571893" y="1466914"/>
            <a:ext cx="8222329" cy="1251652"/>
            <a:chOff x="806166" y="1466914"/>
            <a:chExt cx="8222329" cy="1251652"/>
          </a:xfrm>
        </p:grpSpPr>
        <p:grpSp>
          <p:nvGrpSpPr>
            <p:cNvPr id="5" name="Group 4"/>
            <p:cNvGrpSpPr/>
            <p:nvPr/>
          </p:nvGrpSpPr>
          <p:grpSpPr>
            <a:xfrm>
              <a:off x="806166" y="1571840"/>
              <a:ext cx="8222329" cy="1146726"/>
              <a:chOff x="798371" y="1065745"/>
              <a:chExt cx="8222329" cy="1146726"/>
            </a:xfrm>
          </p:grpSpPr>
          <p:pic>
            <p:nvPicPr>
              <p:cNvPr id="8" name="Picture 2" descr="C:\Users\edithcohen\Documents\Dropbox\mytalks\MSR 201310\lego_chima_cragge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371" y="1065745"/>
                <a:ext cx="543465" cy="526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3" descr="C:\Users\edithcohen\Documents\Dropbox\mytalks\MSR 201310\lego_chima_laval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625" y="1132657"/>
                <a:ext cx="422408" cy="515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3" descr="C:\Users\edithcohen\Documents\Dropbox\mytalks\MSR 201310\leg_chima_eagle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078" y="1135028"/>
                <a:ext cx="371693" cy="526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edithcohen\Documents\Dropbox\mytalks\MSR 201310\lego_chima_razcal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032" y="1181101"/>
                <a:ext cx="367086" cy="434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9273" y="1102475"/>
                <a:ext cx="609117" cy="59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4" descr="C:\Users\edithcohen\Documents\Dropbox\mytalks\MSR 201310\lego_starwars_luke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3542" y="1073763"/>
                <a:ext cx="463956" cy="598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0" descr="C:\Users\edithcohen\Documents\Dropbox\mytalks\MSR 201310\lego_starwars_r2d2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5939" y="1082662"/>
                <a:ext cx="507815" cy="615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9" descr="C:\Users\edithcohen\Documents\Dropbox\mytalks\MSR 201310\lego_starwars_yoda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5151" y="1065745"/>
                <a:ext cx="652083" cy="6495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8" descr="C:\Users\edithcohen\Documents\Dropbox\mytalks\MSR 201310\lego_ninja_sensei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234" y="1133717"/>
                <a:ext cx="870501" cy="56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7" descr="C:\Users\edithcohen\Documents\Dropbox\mytalks\MSR 201310\lego_ninja_Lloyd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3964" y="1186005"/>
                <a:ext cx="496910" cy="481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C:\Users\edithcohen\Documents\Dropbox\mytalks\MSR 201310\lego_snake_accidus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1999" y="1127295"/>
                <a:ext cx="627867" cy="574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5" descr="C:\Users\edithcohen\Documents\Dropbox\mytalks\MSR 201310\lego_ninja_Kai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5524" y="1162367"/>
                <a:ext cx="570689" cy="536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829599" y="1750806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0.8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55635" y="1750806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0.1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59418" y="1750806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0.1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612030" y="1750806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0.8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154202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1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87117" y="1750806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0.1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376491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0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5155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792994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0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45380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0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987459" y="1750806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0.1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846676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0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448107" y="1750806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0.9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p:grpSp>
        <p:pic>
          <p:nvPicPr>
            <p:cNvPr id="33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615" y="1466914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121464" y="3339721"/>
            <a:ext cx="8975248" cy="1639362"/>
            <a:chOff x="86092" y="3839993"/>
            <a:chExt cx="8975248" cy="1639362"/>
          </a:xfrm>
        </p:grpSpPr>
        <p:sp>
          <p:nvSpPr>
            <p:cNvPr id="36" name="TextBox 35"/>
            <p:cNvSpPr txBox="1"/>
            <p:nvPr/>
          </p:nvSpPr>
          <p:spPr>
            <a:xfrm>
              <a:off x="6461602" y="41787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99425" y="3839993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46" y="4036969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01" y="4783555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157973" y="488601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86092" y="4683690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946124" y="4146838"/>
                  <a:ext cx="559769" cy="523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0.8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24" y="4146838"/>
                  <a:ext cx="559769" cy="523861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475983" y="4147992"/>
                  <a:ext cx="559769" cy="525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983" y="4147992"/>
                  <a:ext cx="559769" cy="52572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055228" y="4147992"/>
                  <a:ext cx="559769" cy="525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228" y="4147992"/>
                  <a:ext cx="559769" cy="525721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56940" y="4147703"/>
                  <a:ext cx="559769" cy="52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0.8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940" y="4147703"/>
                  <a:ext cx="559769" cy="526363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073700" y="4147703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700" y="4147703"/>
                  <a:ext cx="513282" cy="525593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788142" y="4146838"/>
                  <a:ext cx="559769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8142" y="4146838"/>
                  <a:ext cx="559769" cy="52617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364418" y="4146838"/>
                  <a:ext cx="513281" cy="524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418" y="4146838"/>
                  <a:ext cx="513281" cy="524439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5714227" y="4147992"/>
                  <a:ext cx="383438" cy="525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227" y="4147992"/>
                  <a:ext cx="383438" cy="525721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012603" y="4147992"/>
                  <a:ext cx="513281" cy="525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2603" y="4147992"/>
                  <a:ext cx="513281" cy="525721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7088032" y="4147062"/>
                  <a:ext cx="559769" cy="523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032" y="4147062"/>
                  <a:ext cx="559769" cy="523861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8002910" y="4147992"/>
                  <a:ext cx="383438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910" y="4147992"/>
                  <a:ext cx="383438" cy="52617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8507983" y="4147703"/>
                  <a:ext cx="553357" cy="52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0.9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7983" y="4147703"/>
                  <a:ext cx="553357" cy="526363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045030" y="4854370"/>
                  <a:ext cx="559769" cy="523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0.8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030" y="4854370"/>
                  <a:ext cx="559769" cy="523861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521235" y="4854146"/>
                  <a:ext cx="559769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235" y="4854146"/>
                  <a:ext cx="559769" cy="526170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100480" y="4854146"/>
                  <a:ext cx="559769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0480" y="4854146"/>
                  <a:ext cx="559769" cy="526170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602192" y="4854146"/>
                  <a:ext cx="559769" cy="523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0.8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2192" y="4854146"/>
                  <a:ext cx="559769" cy="523861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874704" y="4854146"/>
                  <a:ext cx="559769" cy="524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704" y="4854146"/>
                  <a:ext cx="559769" cy="524439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4450980" y="4854146"/>
                  <a:ext cx="383438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980" y="4854146"/>
                  <a:ext cx="383438" cy="526170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800789" y="4854146"/>
                  <a:ext cx="513281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89" y="4854146"/>
                  <a:ext cx="513281" cy="526170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099165" y="4855011"/>
                  <a:ext cx="383438" cy="52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165" y="4855011"/>
                  <a:ext cx="383438" cy="526363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511431" y="4855011"/>
                  <a:ext cx="513281" cy="52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431" y="4855011"/>
                  <a:ext cx="513281" cy="526363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087707" y="4854146"/>
                  <a:ext cx="559769" cy="524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707" y="4854146"/>
                  <a:ext cx="559769" cy="524439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8437516" y="4854146"/>
                  <a:ext cx="553357" cy="523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0.9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7516" y="4854146"/>
                  <a:ext cx="553357" cy="523861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7735892" y="4855011"/>
                  <a:ext cx="513281" cy="52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5892" y="4855011"/>
                  <a:ext cx="513281" cy="526363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217353" y="2732439"/>
                <a:ext cx="4052382" cy="607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𝒊𝒋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US" sz="2000" b="1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  <m:r>
                                  <a:rPr lang="en-US" sz="2000" b="1" i="1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𝒊𝒋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  <m:sup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𝒆𝒗𝒊𝒍𝒏𝒆𝒔𝒔</m:t>
                    </m:r>
                  </m:oMath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353" y="2732439"/>
                <a:ext cx="4052382" cy="607282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Down Arrow 66"/>
          <p:cNvSpPr/>
          <p:nvPr/>
        </p:nvSpPr>
        <p:spPr>
          <a:xfrm>
            <a:off x="6756515" y="2883680"/>
            <a:ext cx="101588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317133" y="5226533"/>
            <a:ext cx="3530647" cy="595934"/>
            <a:chOff x="1168905" y="5822467"/>
            <a:chExt cx="3530647" cy="595934"/>
          </a:xfrm>
        </p:grpSpPr>
        <p:pic>
          <p:nvPicPr>
            <p:cNvPr id="6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549" y="5822467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1168905" y="5867400"/>
                  <a:ext cx="353064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      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≈2.05</m:t>
                      </m:r>
                    </m:oMath>
                  </a14:m>
                  <a:r>
                    <a:rPr lang="en-US" sz="2800" dirty="0" smtClean="0"/>
                    <a:t> “total”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905" y="5867400"/>
                  <a:ext cx="3530647" cy="523220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 t="-10465" r="-2763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/>
          <p:cNvGrpSpPr/>
          <p:nvPr/>
        </p:nvGrpSpPr>
        <p:grpSpPr>
          <a:xfrm>
            <a:off x="4885641" y="5299247"/>
            <a:ext cx="3448893" cy="523220"/>
            <a:chOff x="4925722" y="5904051"/>
            <a:chExt cx="344889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4925722" y="5904051"/>
                  <a:ext cx="344889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      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≈2.11</m:t>
                      </m:r>
                    </m:oMath>
                  </a14:m>
                  <a:r>
                    <a:rPr lang="en-US" sz="2800" dirty="0"/>
                    <a:t> </a:t>
                  </a:r>
                  <a:r>
                    <a:rPr lang="en-US" sz="2800" dirty="0" smtClean="0"/>
                    <a:t>“total”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5722" y="5904051"/>
                  <a:ext cx="3448893" cy="523220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 t="-10465" r="-2297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2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261" y="5945745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561256" y="5904051"/>
                <a:ext cx="28703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≈0.29</m:t>
                    </m:r>
                  </m:oMath>
                </a14:m>
                <a:r>
                  <a:rPr lang="en-US" sz="2800" dirty="0" smtClean="0"/>
                  <a:t> “evil part” </a:t>
                </a:r>
                <a:endParaRPr lang="en-US" sz="2800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256" y="5904051"/>
                <a:ext cx="2870338" cy="523220"/>
              </a:xfrm>
              <a:prstGeom prst="rect">
                <a:avLst/>
              </a:prstGeom>
              <a:blipFill rotWithShape="1">
                <a:blip r:embed="rId44"/>
                <a:stretch>
                  <a:fillRect t="-10588" r="-3397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752016" y="5945745"/>
                <a:ext cx="28703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≈1.24</m:t>
                    </m:r>
                  </m:oMath>
                </a14:m>
                <a:r>
                  <a:rPr lang="en-US" sz="2800" dirty="0" smtClean="0"/>
                  <a:t> “evil part” </a:t>
                </a:r>
                <a:endParaRPr lang="en-US" sz="28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16" y="5945745"/>
                <a:ext cx="2870338" cy="523220"/>
              </a:xfrm>
              <a:prstGeom prst="rect">
                <a:avLst/>
              </a:prstGeom>
              <a:blipFill rotWithShape="1">
                <a:blip r:embed="rId45"/>
                <a:stretch>
                  <a:fillRect t="-10465" r="-339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77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57" y="2374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Influence from Vectors</a:t>
            </a:r>
            <a:endParaRPr lang="en-US" dirty="0"/>
          </a:p>
        </p:txBody>
      </p:sp>
      <p:pic>
        <p:nvPicPr>
          <p:cNvPr id="97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15" y="1466914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" name="Group 99"/>
          <p:cNvGrpSpPr/>
          <p:nvPr/>
        </p:nvGrpSpPr>
        <p:grpSpPr>
          <a:xfrm>
            <a:off x="99425" y="1571840"/>
            <a:ext cx="8918236" cy="1222439"/>
            <a:chOff x="91630" y="1065745"/>
            <a:chExt cx="8918236" cy="1222439"/>
          </a:xfrm>
        </p:grpSpPr>
        <p:grpSp>
          <p:nvGrpSpPr>
            <p:cNvPr id="86" name="Group 85"/>
            <p:cNvGrpSpPr/>
            <p:nvPr/>
          </p:nvGrpSpPr>
          <p:grpSpPr>
            <a:xfrm>
              <a:off x="798371" y="1065745"/>
              <a:ext cx="8211495" cy="1146726"/>
              <a:chOff x="798371" y="1065745"/>
              <a:chExt cx="8211495" cy="1146726"/>
            </a:xfrm>
          </p:grpSpPr>
          <p:pic>
            <p:nvPicPr>
              <p:cNvPr id="87" name="Picture 2" descr="C:\Users\edithcohen\Documents\Dropbox\mytalks\MSR 201310\lego_chima_cragger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371" y="1065745"/>
                <a:ext cx="543465" cy="526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3" descr="C:\Users\edithcohen\Documents\Dropbox\mytalks\MSR 201310\lego_chima_laval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625" y="1132657"/>
                <a:ext cx="422408" cy="515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13" descr="C:\Users\edithcohen\Documents\Dropbox\mytalks\MSR 201310\leg_chima_eagle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078" y="1135028"/>
                <a:ext cx="371693" cy="526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edithcohen\Documents\Dropbox\mytalks\MSR 201310\lego_chima_razcal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032" y="1181101"/>
                <a:ext cx="367086" cy="434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9273" y="1102475"/>
                <a:ext cx="609117" cy="59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14" descr="C:\Users\edithcohen\Documents\Dropbox\mytalks\MSR 201310\lego_starwars_luke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3542" y="1073763"/>
                <a:ext cx="463956" cy="598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10" descr="C:\Users\edithcohen\Documents\Dropbox\mytalks\MSR 201310\lego_starwars_r2d2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5939" y="1082662"/>
                <a:ext cx="507815" cy="615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9" descr="C:\Users\edithcohen\Documents\Dropbox\mytalks\MSR 201310\lego_starwars_yoda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5151" y="1065745"/>
                <a:ext cx="652083" cy="6495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C:\Users\edithcohen\Documents\Dropbox\mytalks\MSR 201310\lego_ninja_sensei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234" y="1133717"/>
                <a:ext cx="870501" cy="56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7" descr="C:\Users\edithcohen\Documents\Dropbox\mytalks\MSR 201310\lego_ninja_Lloyd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3964" y="1186005"/>
                <a:ext cx="496910" cy="481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12" descr="C:\Users\edithcohen\Documents\Dropbox\mytalks\MSR 201310\lego_snake_accidus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1999" y="1127295"/>
                <a:ext cx="627867" cy="574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5" descr="C:\Users\edithcohen\Documents\Dropbox\mytalks\MSR 201310\lego_ninja_Kai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5524" y="1162367"/>
                <a:ext cx="570689" cy="536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829599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20</a:t>
                </a:r>
                <a:endParaRPr lang="en-US" sz="24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455635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12</a:t>
                </a:r>
                <a:endParaRPr lang="en-US" sz="24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959418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22</a:t>
                </a:r>
                <a:endParaRPr lang="en-US" sz="24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612030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17</a:t>
                </a:r>
                <a:endParaRPr lang="en-US" sz="24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154202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17</a:t>
                </a:r>
                <a:endParaRPr lang="en-US" sz="24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787117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15</a:t>
                </a:r>
                <a:endParaRPr lang="en-US" sz="2400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376491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16</a:t>
                </a:r>
                <a:endParaRPr lang="en-US" sz="2400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151557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12</a:t>
                </a:r>
                <a:endParaRPr lang="en-US" sz="2400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5792994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45380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987459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846676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844810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7</a:t>
                </a: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91630" y="1492519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51" y="1689495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86092" y="2704594"/>
            <a:ext cx="8861435" cy="795665"/>
            <a:chOff x="91630" y="2744675"/>
            <a:chExt cx="8861435" cy="795665"/>
          </a:xfrm>
        </p:grpSpPr>
        <p:pic>
          <p:nvPicPr>
            <p:cNvPr id="143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39" y="284454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TextBox 128"/>
            <p:cNvSpPr txBox="1"/>
            <p:nvPr/>
          </p:nvSpPr>
          <p:spPr>
            <a:xfrm>
              <a:off x="838908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US" sz="24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464944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968727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621339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63511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6426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385800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160866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802303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463116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996768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US" sz="24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855985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457416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91630" y="2744675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Down Arrow 143"/>
          <p:cNvSpPr/>
          <p:nvPr/>
        </p:nvSpPr>
        <p:spPr>
          <a:xfrm>
            <a:off x="4013315" y="3581400"/>
            <a:ext cx="101588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5297981" y="3413219"/>
                <a:ext cx="2694552" cy="607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𝜶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𝒊𝒋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US" sz="2000" b="1" i="1" dirty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  <m:r>
                                  <a:rPr lang="en-US" sz="20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𝒊𝒋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  <m:sup>
                        <m:r>
                          <a:rPr lang="en-US" sz="2000" b="1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981" y="3413219"/>
                <a:ext cx="2694552" cy="60728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7" name="Group 216"/>
          <p:cNvGrpSpPr/>
          <p:nvPr/>
        </p:nvGrpSpPr>
        <p:grpSpPr>
          <a:xfrm>
            <a:off x="86092" y="3839993"/>
            <a:ext cx="8864706" cy="1639362"/>
            <a:chOff x="86092" y="3839993"/>
            <a:chExt cx="8864706" cy="1639362"/>
          </a:xfrm>
        </p:grpSpPr>
        <p:sp>
          <p:nvSpPr>
            <p:cNvPr id="171" name="TextBox 170"/>
            <p:cNvSpPr txBox="1"/>
            <p:nvPr/>
          </p:nvSpPr>
          <p:spPr>
            <a:xfrm>
              <a:off x="6461602" y="41787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99425" y="3839993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46" y="4036969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01" y="4783555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1" name="TextBox 180"/>
            <p:cNvSpPr txBox="1"/>
            <p:nvPr/>
          </p:nvSpPr>
          <p:spPr>
            <a:xfrm>
              <a:off x="3157973" y="488601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90" name="Oval 189"/>
            <p:cNvSpPr/>
            <p:nvPr/>
          </p:nvSpPr>
          <p:spPr>
            <a:xfrm>
              <a:off x="86092" y="4683690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946124" y="4146838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24" y="4146838"/>
                  <a:ext cx="513282" cy="52309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1475983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983" y="4147992"/>
                  <a:ext cx="513282" cy="52495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2055228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228" y="4147992"/>
                  <a:ext cx="513282" cy="52495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2556940" y="4147703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940" y="4147703"/>
                  <a:ext cx="513282" cy="52559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3073700" y="4147703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700" y="4147703"/>
                  <a:ext cx="513282" cy="525593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3788142" y="4146838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8142" y="4146838"/>
                  <a:ext cx="513282" cy="52540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4364418" y="4146838"/>
                  <a:ext cx="513282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418" y="4146838"/>
                  <a:ext cx="513282" cy="52367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5714227" y="4147992"/>
                  <a:ext cx="383438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227" y="4147992"/>
                  <a:ext cx="383438" cy="52495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5012603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2603" y="4147992"/>
                  <a:ext cx="513282" cy="52495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7088032" y="4147062"/>
                  <a:ext cx="383438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032" y="4147062"/>
                  <a:ext cx="383438" cy="52309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8002910" y="4147992"/>
                  <a:ext cx="383438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910" y="4147992"/>
                  <a:ext cx="383438" cy="52540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8507983" y="4147703"/>
                  <a:ext cx="383438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7983" y="4147703"/>
                  <a:ext cx="383438" cy="525593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1045030" y="4854370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030" y="4854370"/>
                  <a:ext cx="513282" cy="52309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1521235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235" y="4854146"/>
                  <a:ext cx="513282" cy="525400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2100480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0480" y="4854146"/>
                  <a:ext cx="513282" cy="525400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2602192" y="4854146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2192" y="4854146"/>
                  <a:ext cx="513282" cy="523092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3874704" y="4854146"/>
                  <a:ext cx="383438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704" y="4854146"/>
                  <a:ext cx="383438" cy="523670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/>
                <p:cNvSpPr txBox="1"/>
                <p:nvPr/>
              </p:nvSpPr>
              <p:spPr>
                <a:xfrm>
                  <a:off x="4450980" y="4854146"/>
                  <a:ext cx="383438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8" name="TextBox 2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980" y="4854146"/>
                  <a:ext cx="383438" cy="525400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5800789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89" y="4854146"/>
                  <a:ext cx="513282" cy="525400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/>
                <p:cNvSpPr txBox="1"/>
                <p:nvPr/>
              </p:nvSpPr>
              <p:spPr>
                <a:xfrm>
                  <a:off x="5099165" y="4855011"/>
                  <a:ext cx="383438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0" name="TextBox 2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165" y="4855011"/>
                  <a:ext cx="383438" cy="525593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/>
                <p:cNvSpPr txBox="1"/>
                <p:nvPr/>
              </p:nvSpPr>
              <p:spPr>
                <a:xfrm>
                  <a:off x="6511431" y="4855011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1" name="TextBox 2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431" y="4855011"/>
                  <a:ext cx="513282" cy="525593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7087707" y="4854146"/>
                  <a:ext cx="513282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707" y="4854146"/>
                  <a:ext cx="513282" cy="523670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8437516" y="4854146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7516" y="4854146"/>
                  <a:ext cx="513282" cy="52309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TextBox 213"/>
                <p:cNvSpPr txBox="1"/>
                <p:nvPr/>
              </p:nvSpPr>
              <p:spPr>
                <a:xfrm>
                  <a:off x="7735892" y="4855011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4" name="TextBox 2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5892" y="4855011"/>
                  <a:ext cx="513282" cy="525593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5" name="TextBox 214"/>
          <p:cNvSpPr txBox="1"/>
          <p:nvPr/>
        </p:nvSpPr>
        <p:spPr>
          <a:xfrm>
            <a:off x="1202765" y="3591777"/>
            <a:ext cx="2465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Closeness vectors:</a:t>
            </a:r>
            <a:endParaRPr lang="en-US" sz="2400" dirty="0"/>
          </a:p>
        </p:txBody>
      </p:sp>
      <p:sp>
        <p:nvSpPr>
          <p:cNvPr id="216" name="TextBox 215"/>
          <p:cNvSpPr txBox="1"/>
          <p:nvPr/>
        </p:nvSpPr>
        <p:spPr>
          <a:xfrm>
            <a:off x="1315662" y="1164014"/>
            <a:ext cx="264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 distance vectors: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6215209" y="6203869"/>
            <a:ext cx="2478948" cy="595934"/>
            <a:chOff x="1168905" y="5822467"/>
            <a:chExt cx="2478948" cy="595934"/>
          </a:xfrm>
        </p:grpSpPr>
        <p:pic>
          <p:nvPicPr>
            <p:cNvPr id="1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549" y="5822467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168905" y="5867400"/>
                  <a:ext cx="247894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      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≈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latin typeface="Cambria Math"/>
                        </a:rPr>
                        <m:t>05</m:t>
                      </m:r>
                    </m:oMath>
                  </a14:m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905" y="5867400"/>
                  <a:ext cx="2478948" cy="523220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6215209" y="5684135"/>
            <a:ext cx="2478948" cy="523220"/>
            <a:chOff x="4925722" y="5904051"/>
            <a:chExt cx="2478948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/>
                <p:cNvSpPr/>
                <p:nvPr/>
              </p:nvSpPr>
              <p:spPr>
                <a:xfrm>
                  <a:off x="4925722" y="5904051"/>
                  <a:ext cx="247894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       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≈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latin typeface="Cambria Math"/>
                        </a:rPr>
                        <m:t>11</m:t>
                      </m:r>
                    </m:oMath>
                  </a14:m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118" name="Rectangle 1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5722" y="5904051"/>
                  <a:ext cx="2478948" cy="523220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9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261" y="5945745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045030" y="5684135"/>
            <a:ext cx="2943563" cy="595934"/>
            <a:chOff x="1045030" y="5684135"/>
            <a:chExt cx="2943563" cy="595934"/>
          </a:xfrm>
        </p:grpSpPr>
        <p:pic>
          <p:nvPicPr>
            <p:cNvPr id="12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666" y="5766874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6" name="Group 115"/>
            <p:cNvGrpSpPr/>
            <p:nvPr/>
          </p:nvGrpSpPr>
          <p:grpSpPr>
            <a:xfrm>
              <a:off x="1045030" y="5684135"/>
              <a:ext cx="2943563" cy="595934"/>
              <a:chOff x="1168905" y="5822467"/>
              <a:chExt cx="2943563" cy="595934"/>
            </a:xfrm>
          </p:grpSpPr>
          <p:pic>
            <p:nvPicPr>
              <p:cNvPr id="117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2187" y="5822467"/>
                <a:ext cx="609117" cy="59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Rectangle 119"/>
                  <p:cNvSpPr/>
                  <p:nvPr/>
                </p:nvSpPr>
                <p:spPr>
                  <a:xfrm>
                    <a:off x="1168905" y="5867400"/>
                    <a:ext cx="2943563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dirty="0" smtClean="0"/>
                      <a:t>Inf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    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    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 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/>
                          </a:rPr>
                          <m:t>64</m:t>
                        </m:r>
                      </m:oMath>
                    </a14:m>
                    <a:r>
                      <a:rPr lang="en-US" sz="28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120" name="Rectangle 1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8905" y="5867400"/>
                    <a:ext cx="2943563" cy="523220"/>
                  </a:xfrm>
                  <a:prstGeom prst="rect">
                    <a:avLst/>
                  </a:prstGeom>
                  <a:blipFill rotWithShape="1">
                    <a:blip r:embed="rId43"/>
                    <a:stretch>
                      <a:fillRect l="-4141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" name="TextBox 6"/>
          <p:cNvSpPr txBox="1"/>
          <p:nvPr/>
        </p:nvSpPr>
        <p:spPr>
          <a:xfrm>
            <a:off x="1459406" y="6240226"/>
            <a:ext cx="395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Sum of max (Submodular)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Closeness Similarity: Local 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9310" y="1143000"/>
                <a:ext cx="8948489" cy="4850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tx2"/>
                    </a:solidFill>
                  </a:rPr>
                  <a:t>Local: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dirty="0">
                        <a:solidFill>
                          <a:srgbClr val="00B050"/>
                        </a:solidFill>
                        <a:latin typeface="Cambria Math"/>
                      </a:rPr>
                      <m:t>𝐬𝐢𝐦</m:t>
                    </m:r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dirty="0" err="1">
                        <a:solidFill>
                          <a:srgbClr val="00B050"/>
                        </a:solidFill>
                        <a:latin typeface="Cambria Math"/>
                      </a:rPr>
                      <m:t>𝒊</m:t>
                    </m:r>
                    <m:r>
                      <a:rPr lang="en-US" sz="2800" b="1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dirty="0" err="1">
                        <a:solidFill>
                          <a:srgbClr val="00B050"/>
                        </a:solidFill>
                        <a:latin typeface="Cambria Math"/>
                      </a:rPr>
                      <m:t>𝒋</m:t>
                    </m:r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depends only on immediate neighbors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𝑖</m:t>
                    </m:r>
                    <m:r>
                      <a:rPr lang="en-US" sz="2800" i="1" dirty="0" err="1" smtClean="0">
                        <a:latin typeface="Cambria Math"/>
                      </a:rPr>
                      <m:t>,</m:t>
                    </m:r>
                    <m:r>
                      <a:rPr lang="en-US" sz="2800" i="1" dirty="0" err="1" smtClean="0">
                        <a:latin typeface="Cambria Math"/>
                      </a:rPr>
                      <m:t>𝑗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310" y="1143000"/>
                <a:ext cx="8948489" cy="485096"/>
              </a:xfrm>
              <a:blipFill rotWithShape="1">
                <a:blip r:embed="rId3"/>
                <a:stretch>
                  <a:fillRect l="-1431" t="-11392" b="-43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79136" y="6096001"/>
                <a:ext cx="7644837" cy="6095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/>
                  <a:t>Work well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sz="2800" dirty="0" smtClean="0"/>
                  <a:t>, but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no recall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80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36" y="6096001"/>
                <a:ext cx="7644837" cy="609599"/>
              </a:xfrm>
              <a:prstGeom prst="rect">
                <a:avLst/>
              </a:prstGeom>
              <a:blipFill rotWithShape="1">
                <a:blip r:embed="rId4"/>
                <a:stretch>
                  <a:fillRect l="-1595" t="-9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415306" y="2366541"/>
            <a:ext cx="5259652" cy="3664384"/>
            <a:chOff x="415704" y="1455435"/>
            <a:chExt cx="7763903" cy="5009618"/>
          </a:xfrm>
        </p:grpSpPr>
        <p:pic>
          <p:nvPicPr>
            <p:cNvPr id="6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18" idx="6"/>
              <a:endCxn id="19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8" idx="4"/>
              <a:endCxn id="26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6" idx="7"/>
              <a:endCxn id="19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5" idx="7"/>
              <a:endCxn id="28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7" idx="6"/>
              <a:endCxn id="28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7" idx="5"/>
              <a:endCxn id="25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3" idx="0"/>
              <a:endCxn id="22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2" idx="2"/>
              <a:endCxn id="21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2" idx="3"/>
              <a:endCxn id="24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1" idx="3"/>
              <a:endCxn id="20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0" idx="4"/>
              <a:endCxn id="24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3" idx="3"/>
              <a:endCxn id="24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1" idx="4"/>
              <a:endCxn id="24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1"/>
              <a:endCxn id="20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4" idx="2"/>
              <a:endCxn id="28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1" idx="5"/>
              <a:endCxn id="23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9" idx="5"/>
              <a:endCxn id="28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4" idx="1"/>
              <a:endCxn id="19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9" idx="7"/>
              <a:endCxn id="19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6" idx="6"/>
              <a:endCxn id="49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8" idx="5"/>
              <a:endCxn id="49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8" idx="6"/>
              <a:endCxn id="28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8" idx="4"/>
              <a:endCxn id="27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5"/>
              <a:endCxn id="25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4"/>
              <a:endCxn id="48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9" idx="6"/>
              <a:endCxn id="20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8" idx="7"/>
              <a:endCxn id="20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Content Placeholder 2"/>
              <p:cNvSpPr txBox="1">
                <a:spLocks/>
              </p:cNvSpPr>
              <p:nvPr/>
            </p:nvSpPr>
            <p:spPr>
              <a:xfrm>
                <a:off x="257139" y="1702474"/>
                <a:ext cx="3117699" cy="8673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Jaccard</a:t>
                </a:r>
                <a:r>
                  <a:rPr lang="en-US" dirty="0"/>
                  <a:t>: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l-GR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∩ 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∪ 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|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16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39" y="1702474"/>
                <a:ext cx="3117699" cy="867336"/>
              </a:xfrm>
              <a:prstGeom prst="rect">
                <a:avLst/>
              </a:prstGeom>
              <a:blipFill rotWithShape="1">
                <a:blip r:embed="rId18"/>
                <a:stretch>
                  <a:fillRect l="-4883" t="-4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Content Placeholder 2"/>
              <p:cNvSpPr txBox="1">
                <a:spLocks/>
              </p:cNvSpPr>
              <p:nvPr/>
            </p:nvSpPr>
            <p:spPr>
              <a:xfrm>
                <a:off x="3322721" y="1702474"/>
                <a:ext cx="5516480" cy="8338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/>
                  <a:t>Adamic Adar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 ∈ 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 ∩ 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Γ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  <m:sup/>
                      <m:e>
                        <m:f>
                          <m:fPr>
                            <m:ctrlPr>
                              <a:rPr lang="el-GR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latin typeface="Cambria Math"/>
                                    <a:ea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</m:e>
                            </m:func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6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721" y="1702474"/>
                <a:ext cx="5516480" cy="833824"/>
              </a:xfrm>
              <a:prstGeom prst="rect">
                <a:avLst/>
              </a:prstGeom>
              <a:blipFill rotWithShape="1">
                <a:blip r:embed="rId19"/>
                <a:stretch>
                  <a:fillRect l="-1989" t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" name="Group 173"/>
          <p:cNvGrpSpPr/>
          <p:nvPr/>
        </p:nvGrpSpPr>
        <p:grpSpPr>
          <a:xfrm>
            <a:off x="278537" y="2441785"/>
            <a:ext cx="2470087" cy="771493"/>
            <a:chOff x="361384" y="3203427"/>
            <a:chExt cx="2470087" cy="771493"/>
          </a:xfrm>
        </p:grpSpPr>
        <p:pic>
          <p:nvPicPr>
            <p:cNvPr id="1027" name="Picture 3" descr="Y: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345041"/>
              <a:ext cx="628650" cy="418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Y: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53" y="3299519"/>
              <a:ext cx="497621" cy="50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/>
                <p:cNvSpPr txBox="1"/>
                <p:nvPr/>
              </p:nvSpPr>
              <p:spPr>
                <a:xfrm>
                  <a:off x="361384" y="3203427"/>
                  <a:ext cx="2470087" cy="771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/>
                    <a:t>J(   ,   )= 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e-IL" sz="40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e-IL" sz="4000" b="0" i="1" smtClean="0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box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73" name="Text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384" y="3203427"/>
                  <a:ext cx="2470087" cy="77149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8889" t="-13492" b="-26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5" name="Group 174"/>
          <p:cNvGrpSpPr/>
          <p:nvPr/>
        </p:nvGrpSpPr>
        <p:grpSpPr>
          <a:xfrm>
            <a:off x="257138" y="3219368"/>
            <a:ext cx="2470087" cy="813139"/>
            <a:chOff x="361384" y="4108469"/>
            <a:chExt cx="2470087" cy="813139"/>
          </a:xfrm>
        </p:grpSpPr>
        <p:pic>
          <p:nvPicPr>
            <p:cNvPr id="1029" name="Picture 5" descr="Y: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481" y="4164891"/>
              <a:ext cx="577255" cy="544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Y: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26" y="4108469"/>
              <a:ext cx="703073" cy="65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361384" y="4150115"/>
                  <a:ext cx="2470087" cy="771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/>
                    <a:t>J(   ,   )= 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384" y="4150115"/>
                  <a:ext cx="2470087" cy="771493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8642" t="-13386" b="-25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7" name="Group 176"/>
          <p:cNvGrpSpPr/>
          <p:nvPr/>
        </p:nvGrpSpPr>
        <p:grpSpPr>
          <a:xfrm>
            <a:off x="119311" y="4097492"/>
            <a:ext cx="3081089" cy="834331"/>
            <a:chOff x="-135835" y="4080154"/>
            <a:chExt cx="3081089" cy="834331"/>
          </a:xfrm>
        </p:grpSpPr>
        <p:pic>
          <p:nvPicPr>
            <p:cNvPr id="182" name="Picture 3" descr="Y: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904" y="4231059"/>
              <a:ext cx="628650" cy="418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2" descr="Y: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57" y="4185537"/>
              <a:ext cx="497621" cy="50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/>
                <p:cNvSpPr txBox="1"/>
                <p:nvPr/>
              </p:nvSpPr>
              <p:spPr>
                <a:xfrm>
                  <a:off x="-135835" y="4080154"/>
                  <a:ext cx="3081089" cy="834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/>
                    <a:t>AA(   ,   )= 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84" name="TextBox 1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5835" y="4080154"/>
                  <a:ext cx="3081089" cy="834331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7129" t="-12409" b="-16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8" name="Group 177"/>
          <p:cNvGrpSpPr/>
          <p:nvPr/>
        </p:nvGrpSpPr>
        <p:grpSpPr>
          <a:xfrm>
            <a:off x="162154" y="4960320"/>
            <a:ext cx="3307668" cy="876612"/>
            <a:chOff x="-214809" y="4854019"/>
            <a:chExt cx="3997767" cy="876612"/>
          </a:xfrm>
        </p:grpSpPr>
        <p:pic>
          <p:nvPicPr>
            <p:cNvPr id="187" name="Picture 5" descr="Y: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051" y="4910441"/>
              <a:ext cx="577255" cy="544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4" descr="Y: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96" y="4854019"/>
              <a:ext cx="703073" cy="65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/>
                <p:cNvSpPr txBox="1"/>
                <p:nvPr/>
              </p:nvSpPr>
              <p:spPr>
                <a:xfrm>
                  <a:off x="-214809" y="4896300"/>
                  <a:ext cx="3997767" cy="834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 smtClean="0"/>
                    <a:t>AA( ,   )=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0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4000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func>
                            </m:den>
                          </m:f>
                        </m:e>
                      </m:box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89" name="TextBox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809" y="4896300"/>
                  <a:ext cx="3997767" cy="834331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6642" t="-12409" b="-16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9" name="Right Arrow 178"/>
          <p:cNvSpPr/>
          <p:nvPr/>
        </p:nvSpPr>
        <p:spPr>
          <a:xfrm>
            <a:off x="119311" y="6248400"/>
            <a:ext cx="40726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7" grpId="0"/>
      <p:bldP spid="168" grpId="0"/>
      <p:bldP spid="1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Closeness Similarity: Global </a:t>
            </a:r>
            <a:r>
              <a:rPr lang="en-US" dirty="0" smtClean="0"/>
              <a:t>Measures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Based on full closeness vectors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0" y="1721239"/>
            <a:ext cx="2971800" cy="640961"/>
            <a:chOff x="5715000" y="3463224"/>
            <a:chExt cx="2971800" cy="640961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715000" y="3500170"/>
                  <a:ext cx="2971800" cy="564001"/>
                </a:xfrm>
                <a:prstGeom prst="rect">
                  <a:avLst/>
                </a:prstGeom>
                <a:gradFill>
                  <a:gsLst>
                    <a:gs pos="0">
                      <a:schemeClr val="accent1"/>
                    </a:gs>
                    <a:gs pos="0">
                      <a:srgbClr val="FFC7C7"/>
                    </a:gs>
                    <a:gs pos="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5400000" scaled="1"/>
                </a:gradFill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𝒊𝒋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sz="2800" b="1" dirty="0">
                      <a:solidFill>
                        <a:srgbClr val="00B050"/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𝒋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00170"/>
                  <a:ext cx="2971800" cy="56400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5"/>
            <p:cNvSpPr/>
            <p:nvPr/>
          </p:nvSpPr>
          <p:spPr>
            <a:xfrm>
              <a:off x="5715000" y="3463224"/>
              <a:ext cx="2895600" cy="6409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8600" y="3289288"/>
                <a:ext cx="326180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weighted </a:t>
                </a:r>
                <a:r>
                  <a:rPr lang="en-US" sz="3200" dirty="0" err="1" smtClean="0"/>
                  <a:t>Jaccard</a:t>
                </a:r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89288"/>
                <a:ext cx="3261802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056" t="-12500" r="-317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733800" y="4164842"/>
                <a:ext cx="3472410" cy="631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/>
                  <a:t>sim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dirty="0" err="1">
                            <a:latin typeface="Cambria Math"/>
                          </a:rPr>
                          <m:t>𝒊</m:t>
                        </m:r>
                        <m:r>
                          <a:rPr lang="en-US" sz="3200" b="1" i="1" dirty="0">
                            <a:latin typeface="Cambria Math"/>
                          </a:rPr>
                          <m:t>,</m:t>
                        </m:r>
                        <m:r>
                          <a:rPr lang="en-US" sz="3200" b="1" i="1" dirty="0">
                            <a:latin typeface="Cambria Math"/>
                          </a:rPr>
                          <m:t>𝒋</m:t>
                        </m:r>
                      </m:e>
                    </m:d>
                    <m:r>
                      <a:rPr lang="en-US" sz="3200" b="1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3200" b="1" i="1" dirty="0" smtClean="0">
                            <a:latin typeface="Cambria Math"/>
                          </a:rPr>
                          <m:t>𝒊</m:t>
                        </m:r>
                        <m:r>
                          <a:rPr lang="en-US" sz="3200" b="1" i="1" dirty="0" smtClean="0">
                            <a:latin typeface="Cambria Math"/>
                          </a:rPr>
                          <m:t>⋅</m:t>
                        </m:r>
                      </m:sub>
                    </m:sSub>
                    <m:r>
                      <a:rPr lang="en-US" sz="3200" b="1" i="1" dirty="0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3200" b="1" i="1" dirty="0" smtClean="0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sz="3200" b="1" i="1" dirty="0" smtClean="0">
                        <a:latin typeface="Cambria Math"/>
                      </a:rPr>
                      <m:t>.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164842"/>
                <a:ext cx="3472410" cy="631391"/>
              </a:xfrm>
              <a:prstGeom prst="rect">
                <a:avLst/>
              </a:prstGeom>
              <a:blipFill rotWithShape="1">
                <a:blip r:embed="rId5"/>
                <a:stretch>
                  <a:fillRect l="-4569" t="-11538" b="-2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3800" y="5027838"/>
                <a:ext cx="4196533" cy="700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b="1" dirty="0" smtClean="0"/>
                  <a:t>-dist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dirty="0" err="1">
                            <a:latin typeface="Cambria Math"/>
                          </a:rPr>
                          <m:t>𝒊</m:t>
                        </m:r>
                        <m:r>
                          <a:rPr lang="en-US" sz="2800" b="1" i="1" dirty="0">
                            <a:latin typeface="Cambria Math"/>
                          </a:rPr>
                          <m:t>,</m:t>
                        </m:r>
                        <m:r>
                          <a:rPr lang="en-US" sz="2800" b="1" i="1" dirty="0">
                            <a:latin typeface="Cambria Math"/>
                          </a:rPr>
                          <m:t>𝒋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⋅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⋅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027838"/>
                <a:ext cx="4196533" cy="700576"/>
              </a:xfrm>
              <a:prstGeom prst="rect">
                <a:avLst/>
              </a:prstGeom>
              <a:blipFill rotWithShape="1">
                <a:blip r:embed="rId6"/>
                <a:stretch>
                  <a:fillRect t="-3478" b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733800" y="3124200"/>
                <a:ext cx="5181600" cy="970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/>
                  <a:t>sim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dirty="0" err="1">
                            <a:latin typeface="Cambria Math"/>
                          </a:rPr>
                          <m:t>𝒊</m:t>
                        </m:r>
                        <m:r>
                          <a:rPr lang="en-US" sz="3200" b="1" i="1" dirty="0">
                            <a:latin typeface="Cambria Math"/>
                          </a:rPr>
                          <m:t>,</m:t>
                        </m:r>
                        <m:r>
                          <a:rPr lang="en-US" sz="3200" b="1" i="1" dirty="0">
                            <a:latin typeface="Cambria Math"/>
                          </a:rPr>
                          <m:t>𝒋</m:t>
                        </m:r>
                      </m:e>
                    </m:d>
                    <m:r>
                      <a:rPr lang="en-US" sz="3200" b="1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3200" b="1" i="1" smtClean="0">
                                <a:latin typeface="Cambria Math"/>
                              </a:rPr>
                              <m:t>𝒉</m:t>
                            </m:r>
                          </m:sub>
                          <m:sup/>
                          <m:e>
                            <m:r>
                              <a:rPr lang="en-US" sz="3200" b="1" i="1" smtClean="0">
                                <a:latin typeface="Cambria Math"/>
                              </a:rPr>
                              <m:t>𝜷</m:t>
                            </m:r>
                            <m:d>
                              <m:dPr>
                                <m:ctrlPr>
                                  <a:rPr lang="en-US" sz="32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𝒉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3200" b="1">
                                    <a:latin typeface="Cambria Math"/>
                                  </a:rPr>
                                  <m:t>𝐦𝐢𝐧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32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z="32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𝒉</m:t>
                                    </m:r>
                                  </m:sub>
                                </m:sSub>
                                <m:r>
                                  <a:rPr lang="en-US" sz="32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,</m:t>
                                </m:r>
                                <m:sSub>
                                  <m:sSubPr>
                                    <m:ctrlPr>
                                      <a:rPr lang="en-US" sz="32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z="32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𝒉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3200" b="1" i="1" smtClean="0">
                                <a:latin typeface="Cambria Math"/>
                              </a:rPr>
                              <m:t>𝒉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𝜷</m:t>
                                </m:r>
                                <m:d>
                                  <m:dPr>
                                    <m:ctrlPr>
                                      <a:rPr lang="en-US" sz="32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 smtClean="0">
                                        <a:latin typeface="Cambria Math"/>
                                      </a:rPr>
                                      <m:t>𝒉</m:t>
                                    </m:r>
                                  </m:e>
                                </m:d>
                                <m:r>
                                  <a:rPr lang="en-US" sz="3200" b="1">
                                    <a:latin typeface="Cambria Math"/>
                                  </a:rPr>
                                  <m:t>𝐦𝐚𝐱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32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z="32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𝒉</m:t>
                                    </m:r>
                                  </m:sub>
                                </m:sSub>
                                <m:r>
                                  <a:rPr lang="en-US" sz="32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,</m:t>
                                </m:r>
                                <m:sSub>
                                  <m:sSubPr>
                                    <m:ctrlPr>
                                      <a:rPr lang="en-US" sz="32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z="32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𝒉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124200"/>
                <a:ext cx="5181600" cy="970074"/>
              </a:xfrm>
              <a:prstGeom prst="rect">
                <a:avLst/>
              </a:prstGeom>
              <a:blipFill rotWithShape="1">
                <a:blip r:embed="rId7"/>
                <a:stretch>
                  <a:fillRect l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964624" y="4213840"/>
                <a:ext cx="152577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Cosine:</a:t>
                </a:r>
                <a:endParaRPr lang="en-US" sz="3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624" y="4213840"/>
                <a:ext cx="1525778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3984" t="-12500" r="-717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29912" y="5074261"/>
                <a:ext cx="2065052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/>
                  <a:t> Distance: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912" y="5074261"/>
                <a:ext cx="2065052" cy="556434"/>
              </a:xfrm>
              <a:prstGeom prst="rect">
                <a:avLst/>
              </a:prstGeom>
              <a:blipFill rotWithShape="1">
                <a:blip r:embed="rId9"/>
                <a:stretch>
                  <a:fillRect t="-9783" r="-5015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29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7" grpId="0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57" y="2374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(global) Closeness Similarity </a:t>
            </a:r>
            <a:endParaRPr lang="en-US" dirty="0"/>
          </a:p>
        </p:txBody>
      </p:sp>
      <p:pic>
        <p:nvPicPr>
          <p:cNvPr id="97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15" y="1466914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" name="Group 99"/>
          <p:cNvGrpSpPr/>
          <p:nvPr/>
        </p:nvGrpSpPr>
        <p:grpSpPr>
          <a:xfrm>
            <a:off x="99425" y="1571840"/>
            <a:ext cx="8918236" cy="1222439"/>
            <a:chOff x="91630" y="1065745"/>
            <a:chExt cx="8918236" cy="1222439"/>
          </a:xfrm>
        </p:grpSpPr>
        <p:grpSp>
          <p:nvGrpSpPr>
            <p:cNvPr id="86" name="Group 85"/>
            <p:cNvGrpSpPr/>
            <p:nvPr/>
          </p:nvGrpSpPr>
          <p:grpSpPr>
            <a:xfrm>
              <a:off x="798371" y="1065745"/>
              <a:ext cx="8211495" cy="1146726"/>
              <a:chOff x="798371" y="1065745"/>
              <a:chExt cx="8211495" cy="1146726"/>
            </a:xfrm>
          </p:grpSpPr>
          <p:pic>
            <p:nvPicPr>
              <p:cNvPr id="87" name="Picture 2" descr="C:\Users\edithcohen\Documents\Dropbox\mytalks\MSR 201310\lego_chima_cragger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371" y="1065745"/>
                <a:ext cx="543465" cy="526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3" descr="C:\Users\edithcohen\Documents\Dropbox\mytalks\MSR 201310\lego_chima_laval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625" y="1132657"/>
                <a:ext cx="422408" cy="515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13" descr="C:\Users\edithcohen\Documents\Dropbox\mytalks\MSR 201310\leg_chima_eagle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078" y="1135028"/>
                <a:ext cx="371693" cy="526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edithcohen\Documents\Dropbox\mytalks\MSR 201310\lego_chima_razcal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032" y="1181101"/>
                <a:ext cx="367086" cy="434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9273" y="1102475"/>
                <a:ext cx="609117" cy="59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14" descr="C:\Users\edithcohen\Documents\Dropbox\mytalks\MSR 201310\lego_starwars_luke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3542" y="1073763"/>
                <a:ext cx="463956" cy="598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10" descr="C:\Users\edithcohen\Documents\Dropbox\mytalks\MSR 201310\lego_starwars_r2d2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5939" y="1082662"/>
                <a:ext cx="507815" cy="615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9" descr="C:\Users\edithcohen\Documents\Dropbox\mytalks\MSR 201310\lego_starwars_yoda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5151" y="1065745"/>
                <a:ext cx="652083" cy="6495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C:\Users\edithcohen\Documents\Dropbox\mytalks\MSR 201310\lego_ninja_sensei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234" y="1133717"/>
                <a:ext cx="870501" cy="56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7" descr="C:\Users\edithcohen\Documents\Dropbox\mytalks\MSR 201310\lego_ninja_Lloyd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3964" y="1186005"/>
                <a:ext cx="496910" cy="481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12" descr="C:\Users\edithcohen\Documents\Dropbox\mytalks\MSR 201310\lego_snake_accidus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1999" y="1127295"/>
                <a:ext cx="627867" cy="574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5" descr="C:\Users\edithcohen\Documents\Dropbox\mytalks\MSR 201310\lego_ninja_Kai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5524" y="1162367"/>
                <a:ext cx="570689" cy="536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829599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20</a:t>
                </a:r>
                <a:endParaRPr lang="en-US" sz="24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455635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12</a:t>
                </a:r>
                <a:endParaRPr lang="en-US" sz="24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959418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22</a:t>
                </a:r>
                <a:endParaRPr lang="en-US" sz="24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612030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17</a:t>
                </a:r>
                <a:endParaRPr lang="en-US" sz="24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154202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17</a:t>
                </a:r>
                <a:endParaRPr lang="en-US" sz="24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787117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15</a:t>
                </a:r>
                <a:endParaRPr lang="en-US" sz="2400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376491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16</a:t>
                </a:r>
                <a:endParaRPr lang="en-US" sz="2400" dirty="0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151557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12</a:t>
                </a:r>
                <a:endParaRPr lang="en-US" sz="2400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5792994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45380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987459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846676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844810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7</a:t>
                </a: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91630" y="1492519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51" y="1689495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86092" y="2704594"/>
            <a:ext cx="8861435" cy="795665"/>
            <a:chOff x="91630" y="2744675"/>
            <a:chExt cx="8861435" cy="795665"/>
          </a:xfrm>
        </p:grpSpPr>
        <p:pic>
          <p:nvPicPr>
            <p:cNvPr id="143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39" y="284454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TextBox 128"/>
            <p:cNvSpPr txBox="1"/>
            <p:nvPr/>
          </p:nvSpPr>
          <p:spPr>
            <a:xfrm>
              <a:off x="838908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US" sz="24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464944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968727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621339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63511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6426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385800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160866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802303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463116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996768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US" sz="24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855985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457416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91630" y="2744675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Down Arrow 143"/>
          <p:cNvSpPr/>
          <p:nvPr/>
        </p:nvSpPr>
        <p:spPr>
          <a:xfrm>
            <a:off x="4013315" y="3581400"/>
            <a:ext cx="101588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5297981" y="3413219"/>
                <a:ext cx="2694552" cy="607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𝜶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𝒊𝒋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US" sz="2000" b="1" i="1" dirty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0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  <m:r>
                                  <a:rPr lang="en-US" sz="20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𝒊𝒋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  <m:sup>
                        <m:r>
                          <a:rPr lang="en-US" sz="2000" b="1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981" y="3413219"/>
                <a:ext cx="2694552" cy="60728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7" name="Group 216"/>
          <p:cNvGrpSpPr/>
          <p:nvPr/>
        </p:nvGrpSpPr>
        <p:grpSpPr>
          <a:xfrm>
            <a:off x="86092" y="3839993"/>
            <a:ext cx="8864706" cy="1639362"/>
            <a:chOff x="86092" y="3839993"/>
            <a:chExt cx="8864706" cy="1639362"/>
          </a:xfrm>
        </p:grpSpPr>
        <p:sp>
          <p:nvSpPr>
            <p:cNvPr id="171" name="TextBox 170"/>
            <p:cNvSpPr txBox="1"/>
            <p:nvPr/>
          </p:nvSpPr>
          <p:spPr>
            <a:xfrm>
              <a:off x="6461602" y="41787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99425" y="3839993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46" y="4036969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01" y="4783555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1" name="TextBox 180"/>
            <p:cNvSpPr txBox="1"/>
            <p:nvPr/>
          </p:nvSpPr>
          <p:spPr>
            <a:xfrm>
              <a:off x="3157973" y="488601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90" name="Oval 189"/>
            <p:cNvSpPr/>
            <p:nvPr/>
          </p:nvSpPr>
          <p:spPr>
            <a:xfrm>
              <a:off x="86092" y="4683690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946124" y="4146838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24" y="4146838"/>
                  <a:ext cx="513282" cy="52309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1475983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983" y="4147992"/>
                  <a:ext cx="513282" cy="52495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2055228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228" y="4147992"/>
                  <a:ext cx="513282" cy="52495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2556940" y="4147703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940" y="4147703"/>
                  <a:ext cx="513282" cy="52559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3073700" y="4147703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700" y="4147703"/>
                  <a:ext cx="513282" cy="525593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3788142" y="4146838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8142" y="4146838"/>
                  <a:ext cx="513282" cy="52540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4364418" y="4146838"/>
                  <a:ext cx="513282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418" y="4146838"/>
                  <a:ext cx="513282" cy="52367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5714227" y="4147992"/>
                  <a:ext cx="383438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227" y="4147992"/>
                  <a:ext cx="383438" cy="52495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5012603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2603" y="4147992"/>
                  <a:ext cx="513282" cy="52495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7088032" y="4147062"/>
                  <a:ext cx="383438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032" y="4147062"/>
                  <a:ext cx="383438" cy="52309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8002910" y="4147992"/>
                  <a:ext cx="383438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910" y="4147992"/>
                  <a:ext cx="383438" cy="52540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8507983" y="4147703"/>
                  <a:ext cx="383438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7983" y="4147703"/>
                  <a:ext cx="383438" cy="525593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1045030" y="4854370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030" y="4854370"/>
                  <a:ext cx="513282" cy="52309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1521235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235" y="4854146"/>
                  <a:ext cx="513282" cy="525400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2100480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0480" y="4854146"/>
                  <a:ext cx="513282" cy="525400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2602192" y="4854146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2192" y="4854146"/>
                  <a:ext cx="513282" cy="523092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3874704" y="4854146"/>
                  <a:ext cx="383438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704" y="4854146"/>
                  <a:ext cx="383438" cy="525400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/>
                <p:cNvSpPr txBox="1"/>
                <p:nvPr/>
              </p:nvSpPr>
              <p:spPr>
                <a:xfrm>
                  <a:off x="4450980" y="4854146"/>
                  <a:ext cx="383438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8" name="TextBox 2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980" y="4854146"/>
                  <a:ext cx="383438" cy="525400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5800789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89" y="4854146"/>
                  <a:ext cx="513282" cy="525400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/>
                <p:cNvSpPr txBox="1"/>
                <p:nvPr/>
              </p:nvSpPr>
              <p:spPr>
                <a:xfrm>
                  <a:off x="5099165" y="4855011"/>
                  <a:ext cx="383438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0" name="TextBox 2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165" y="4855011"/>
                  <a:ext cx="383438" cy="525593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/>
                <p:cNvSpPr txBox="1"/>
                <p:nvPr/>
              </p:nvSpPr>
              <p:spPr>
                <a:xfrm>
                  <a:off x="6511431" y="4855011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1" name="TextBox 2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431" y="4855011"/>
                  <a:ext cx="513282" cy="525593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7087707" y="4854146"/>
                  <a:ext cx="513282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707" y="4854146"/>
                  <a:ext cx="513282" cy="523670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8437516" y="4854146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7516" y="4854146"/>
                  <a:ext cx="513282" cy="52309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TextBox 213"/>
                <p:cNvSpPr txBox="1"/>
                <p:nvPr/>
              </p:nvSpPr>
              <p:spPr>
                <a:xfrm>
                  <a:off x="7735892" y="4855011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4" name="TextBox 2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5892" y="4855011"/>
                  <a:ext cx="513282" cy="525593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5" name="TextBox 214"/>
          <p:cNvSpPr txBox="1"/>
          <p:nvPr/>
        </p:nvSpPr>
        <p:spPr>
          <a:xfrm>
            <a:off x="1202765" y="3591777"/>
            <a:ext cx="2465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Closeness vectors:</a:t>
            </a:r>
            <a:endParaRPr lang="en-US" sz="2400" dirty="0"/>
          </a:p>
        </p:txBody>
      </p:sp>
      <p:sp>
        <p:nvSpPr>
          <p:cNvPr id="216" name="TextBox 215"/>
          <p:cNvSpPr txBox="1"/>
          <p:nvPr/>
        </p:nvSpPr>
        <p:spPr>
          <a:xfrm>
            <a:off x="1315662" y="1164014"/>
            <a:ext cx="264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 distance vectors: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152400" y="5565633"/>
                <a:ext cx="3387731" cy="1117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/>
                    </a:solidFill>
                  </a:rPr>
                  <a:t>Weighted  </a:t>
                </a:r>
                <a:r>
                  <a:rPr lang="en-US" sz="2400" b="1" dirty="0" err="1" smtClean="0">
                    <a:solidFill>
                      <a:schemeClr val="tx2"/>
                    </a:solidFill>
                  </a:rPr>
                  <a:t>Jaccard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min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𝒊𝒙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,</m:t>
                                </m:r>
                                <m:sSub>
                                  <m:sSubPr>
                                    <m:ctrlP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𝒋𝒙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max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𝒊𝒙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,</m:t>
                                </m:r>
                                <m:sSub>
                                  <m:sSubPr>
                                    <m:ctrlP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𝒋𝒙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den>
                    </m:f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21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565633"/>
                <a:ext cx="3387731" cy="1117870"/>
              </a:xfrm>
              <a:prstGeom prst="rect">
                <a:avLst/>
              </a:prstGeom>
              <a:blipFill rotWithShape="1">
                <a:blip r:embed="rId41"/>
                <a:stretch>
                  <a:fillRect l="-2698" t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>
              <a:xfrm>
                <a:off x="3048000" y="5587730"/>
                <a:ext cx="2864347" cy="1117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/>
                    </a:solidFill>
                  </a:rPr>
                  <a:t>Cosine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similarity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𝒊𝒙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𝒋𝒙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| 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| 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18</m:t>
                    </m:r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587730"/>
                <a:ext cx="2864347" cy="1117870"/>
              </a:xfrm>
              <a:prstGeom prst="rect">
                <a:avLst/>
              </a:prstGeom>
              <a:blipFill rotWithShape="1">
                <a:blip r:embed="rId42"/>
                <a:stretch>
                  <a:fillRect l="-3191" t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970868" y="5691565"/>
                <a:ext cx="2976659" cy="86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chemeClr val="tx2"/>
                    </a:solidFill>
                  </a:rPr>
                  <a:t>Distance</a:t>
                </a:r>
                <a:r>
                  <a:rPr lang="en-US" sz="2400" dirty="0" smtClean="0"/>
                  <a:t>: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4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sz="24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𝒊𝒙</m:t>
                                </m:r>
                              </m:sub>
                            </m:sSub>
                            <m:r>
                              <a:rPr lang="en-US" sz="2400" b="1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sz="24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𝒋𝒙</m:t>
                                </m:r>
                              </m:sub>
                            </m:sSub>
                            <m:r>
                              <a:rPr lang="en-US" sz="2400" b="1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|</m:t>
                            </m:r>
                          </m:fName>
                          <m:e>
                            <m:r>
                              <a:rPr lang="en-US" sz="2400" b="1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func>
                      </m:e>
                    </m:nary>
                    <m:r>
                      <a:rPr lang="en-US" sz="2400" b="0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8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868" y="5691565"/>
                <a:ext cx="2976659" cy="866006"/>
              </a:xfrm>
              <a:prstGeom prst="rect">
                <a:avLst/>
              </a:prstGeom>
              <a:blipFill rotWithShape="1">
                <a:blip r:embed="rId43"/>
                <a:stretch>
                  <a:fillRect l="-15746" t="-26761" b="-10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94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/>
      <p:bldP spid="215" grpId="0"/>
      <p:bldP spid="218" grpId="0"/>
      <p:bldP spid="219" grpId="0"/>
      <p:bldP spid="1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Next</a:t>
            </a:r>
            <a:r>
              <a:rPr lang="en-US" dirty="0" smtClean="0"/>
              <a:t>: Scalability</a:t>
            </a:r>
            <a:r>
              <a:rPr lang="en-US" dirty="0"/>
              <a:t> </a:t>
            </a:r>
            <a:r>
              <a:rPr lang="en-US" dirty="0" smtClean="0"/>
              <a:t>thru</a:t>
            </a:r>
            <a:r>
              <a:rPr lang="en-US" dirty="0"/>
              <a:t> </a:t>
            </a:r>
            <a:r>
              <a:rPr lang="en-US" dirty="0" smtClean="0"/>
              <a:t>Sketches and estimators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1639" y="129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2"/>
                </a:solidFill>
              </a:rPr>
              <a:t>So far</a:t>
            </a:r>
            <a:r>
              <a:rPr lang="en-US" dirty="0" smtClean="0"/>
              <a:t>:  Definitions and some motivation of distance-based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Hyperlinks (the Web)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Social graphs (Facebook, Twitter, LinkedIn,…): friend, follow, like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Email logs, phone call logs , messages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Commerce transactions (</a:t>
            </a:r>
            <a:r>
              <a:rPr lang="en-US" dirty="0" err="1" smtClean="0"/>
              <a:t>Amazon,eBay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Road networks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Communication networks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Protein interactions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Scalable Closeness </a:t>
            </a:r>
            <a:r>
              <a:rPr lang="en-US" dirty="0"/>
              <a:t>C</a:t>
            </a:r>
            <a:r>
              <a:rPr lang="en-US" dirty="0" smtClean="0"/>
              <a:t>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4495800"/>
            <a:ext cx="8891451" cy="2133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Classic (farness penalty):  </a:t>
            </a:r>
            <a:r>
              <a:rPr lang="en-US" sz="2800" dirty="0" smtClean="0">
                <a:solidFill>
                  <a:schemeClr val="tx2"/>
                </a:solidFill>
              </a:rPr>
              <a:t>[C’DPW : COSN 2014]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Previously additive error:  [EW SODA 2001, OCL 2008]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Distance-decay (closeness reward): </a:t>
            </a:r>
            <a:r>
              <a:rPr lang="en-US" sz="2800" dirty="0"/>
              <a:t>All-distances sketches  </a:t>
            </a:r>
            <a:r>
              <a:rPr lang="en-US" sz="2800" dirty="0">
                <a:solidFill>
                  <a:schemeClr val="tx2"/>
                </a:solidFill>
              </a:rPr>
              <a:t>[C’ 94], [C’ Kaplan SIGMOD </a:t>
            </a:r>
            <a:r>
              <a:rPr lang="en-US" sz="2800" dirty="0" smtClean="0">
                <a:solidFill>
                  <a:schemeClr val="tx2"/>
                </a:solidFill>
              </a:rPr>
              <a:t>2004] </a:t>
            </a:r>
            <a:r>
              <a:rPr lang="en-US" sz="2800" dirty="0">
                <a:solidFill>
                  <a:schemeClr val="tx2"/>
                </a:solidFill>
              </a:rPr>
              <a:t>[C’ : PODS 2014].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09600" y="1447801"/>
                <a:ext cx="8229600" cy="1828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Closeness centrality of a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 smtClean="0"/>
                  <a:t>  can be computed exactly using a SSSP computation from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800" dirty="0" smtClean="0"/>
                  <a:t>. 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But this takes near-linear time per node: Does not scale when we want centralities of many or all nodes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FF0000"/>
                    </a:solidFill>
                  </a:rPr>
                  <a:t>We want to estimate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all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centralities within a small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relative error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using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near-linear computation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47801"/>
                <a:ext cx="8229600" cy="1828800"/>
              </a:xfrm>
              <a:prstGeom prst="rect">
                <a:avLst/>
              </a:prstGeom>
              <a:blipFill rotWithShape="1">
                <a:blip r:embed="rId3"/>
                <a:stretch>
                  <a:fillRect l="-1481" t="-3000" r="-148" b="-6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52251" y="5486400"/>
            <a:ext cx="8991600" cy="1143000"/>
          </a:xfrm>
          <a:prstGeom prst="round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Scaling Up (closeness reward)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3800"/>
            <a:ext cx="8001000" cy="2667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Distance-decay closeness centrality </a:t>
            </a:r>
            <a:r>
              <a:rPr lang="en-US" sz="2400" dirty="0" smtClean="0">
                <a:solidFill>
                  <a:schemeClr val="tx2"/>
                </a:solidFill>
              </a:rPr>
              <a:t>[C’ 94], [C’ Kaplan 2004] </a:t>
            </a:r>
            <a:r>
              <a:rPr lang="en-US" sz="2400" dirty="0" smtClean="0"/>
              <a:t>[</a:t>
            </a:r>
            <a:r>
              <a:rPr lang="en-US" sz="2400" dirty="0" err="1" smtClean="0"/>
              <a:t>Boldi</a:t>
            </a:r>
            <a:r>
              <a:rPr lang="en-US" sz="2400" dirty="0"/>
              <a:t> </a:t>
            </a:r>
            <a:r>
              <a:rPr lang="en-US" sz="2400" dirty="0" err="1" smtClean="0"/>
              <a:t>Vigna</a:t>
            </a:r>
            <a:r>
              <a:rPr lang="en-US" sz="2400" dirty="0" smtClean="0"/>
              <a:t> 2013]  </a:t>
            </a:r>
            <a:r>
              <a:rPr lang="en-US" sz="2400" dirty="0" smtClean="0">
                <a:solidFill>
                  <a:schemeClr val="tx2"/>
                </a:solidFill>
              </a:rPr>
              <a:t>[C’ : PODS 2014].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Closeness similarity </a:t>
            </a:r>
            <a:r>
              <a:rPr lang="en-US" sz="2800" dirty="0" smtClean="0">
                <a:solidFill>
                  <a:schemeClr val="tx2"/>
                </a:solidFill>
              </a:rPr>
              <a:t>[CDFGGW: COSN 2013]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Influence computation and maximization  </a:t>
            </a:r>
            <a:r>
              <a:rPr lang="en-US" sz="2400" dirty="0" smtClean="0"/>
              <a:t>[CWY KDD 2009]  </a:t>
            </a:r>
            <a:r>
              <a:rPr lang="en-US" sz="2400" dirty="0">
                <a:solidFill>
                  <a:schemeClr val="tx2"/>
                </a:solidFill>
              </a:rPr>
              <a:t>[C’ </a:t>
            </a:r>
            <a:r>
              <a:rPr lang="en-US" sz="2400" dirty="0" err="1">
                <a:solidFill>
                  <a:schemeClr val="tx2"/>
                </a:solidFill>
              </a:rPr>
              <a:t>Delling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Pajor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Werneck</a:t>
            </a:r>
            <a:r>
              <a:rPr lang="en-US" sz="2400" dirty="0" smtClean="0">
                <a:solidFill>
                  <a:schemeClr val="tx2"/>
                </a:solidFill>
              </a:rPr>
              <a:t>:   CIKM 2014]  </a:t>
            </a:r>
            <a:r>
              <a:rPr lang="en-US" sz="2400" dirty="0" smtClean="0"/>
              <a:t>[Du Song Gomez-</a:t>
            </a:r>
            <a:r>
              <a:rPr lang="en-US" sz="2400" dirty="0" err="1" smtClean="0"/>
              <a:t>Rodruiguez</a:t>
            </a:r>
            <a:r>
              <a:rPr lang="en-US" sz="2400" dirty="0" smtClean="0"/>
              <a:t> </a:t>
            </a:r>
            <a:r>
              <a:rPr lang="en-US" sz="2400" dirty="0" err="1" smtClean="0"/>
              <a:t>Zha</a:t>
            </a:r>
            <a:r>
              <a:rPr lang="en-US" sz="2400" dirty="0" smtClean="0"/>
              <a:t> NIPS 2013]</a:t>
            </a:r>
            <a:r>
              <a:rPr lang="en-US" sz="2400" dirty="0" smtClean="0">
                <a:solidFill>
                  <a:schemeClr val="tx2"/>
                </a:solidFill>
              </a:rPr>
              <a:t> [C’ </a:t>
            </a:r>
            <a:r>
              <a:rPr lang="en-US" sz="2400" dirty="0" err="1" smtClean="0">
                <a:solidFill>
                  <a:schemeClr val="tx2"/>
                </a:solidFill>
              </a:rPr>
              <a:t>Delling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Pajor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Werneck</a:t>
            </a:r>
            <a:r>
              <a:rPr lang="en-US" sz="2400" dirty="0" smtClean="0">
                <a:solidFill>
                  <a:schemeClr val="tx2"/>
                </a:solidFill>
              </a:rPr>
              <a:t> 2015]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1" y="1219200"/>
            <a:ext cx="8534399" cy="2131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All-distances and reachability node sketches (ADS)     </a:t>
            </a:r>
            <a:r>
              <a:rPr lang="en-US" sz="2800" dirty="0" smtClean="0">
                <a:solidFill>
                  <a:schemeClr val="tx2"/>
                </a:solidFill>
              </a:rPr>
              <a:t>             [C’ 94], [C’ Kaplan 2004 [C’ : PODS 2014].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E</a:t>
            </a:r>
            <a:r>
              <a:rPr lang="en-US" sz="2800" dirty="0" smtClean="0"/>
              <a:t>stimators applicable with ADS</a:t>
            </a:r>
            <a:r>
              <a:rPr lang="en-US" sz="2800" dirty="0" smtClean="0">
                <a:solidFill>
                  <a:schemeClr val="tx2"/>
                </a:solidFill>
              </a:rPr>
              <a:t>: [C’K PODC 2007, VLDB 2008, SIGMETRICS 2008], [C’ PODC 2014,KDD 2014]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804369" y="2012880"/>
            <a:ext cx="2152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General Tools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676983" y="4769497"/>
            <a:ext cx="1973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Applications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1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</a:t>
            </a:r>
            <a:r>
              <a:rPr lang="en-US" dirty="0"/>
              <a:t>D</a:t>
            </a:r>
            <a:r>
              <a:rPr lang="en-US" dirty="0" smtClean="0"/>
              <a:t>istances Sketches (ADS) [C’ 94]+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04800" y="1143000"/>
            <a:ext cx="8839199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per-node </a:t>
            </a: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ummary structures of </a:t>
            </a:r>
            <a:r>
              <a:rPr lang="en-US" dirty="0">
                <a:solidFill>
                  <a:schemeClr val="tx2"/>
                </a:solidFill>
              </a:rPr>
              <a:t>Un/Directed, Un/Weighted </a:t>
            </a:r>
            <a:r>
              <a:rPr lang="en-US" dirty="0" smtClean="0">
                <a:solidFill>
                  <a:schemeClr val="tx2"/>
                </a:solidFill>
              </a:rPr>
              <a:t>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304799" y="2647950"/>
                <a:ext cx="8610601" cy="13144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For a node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dirty="0">
                        <a:solidFill>
                          <a:schemeClr val="tx1"/>
                        </a:solidFill>
                        <a:latin typeface="Cambria Math"/>
                      </a:rPr>
                      <m:t>ADS</m:t>
                    </m:r>
                    <m:r>
                      <a:rPr lang="en-US" b="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err="1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b="0" i="1" dirty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“samples” the distance vector of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2647950"/>
                <a:ext cx="8610601" cy="1314450"/>
              </a:xfrm>
              <a:prstGeom prst="rect">
                <a:avLst/>
              </a:prstGeom>
              <a:blipFill rotWithShape="1">
                <a:blip r:embed="rId3"/>
                <a:stretch>
                  <a:fillRect l="-1769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457200" y="4191000"/>
                <a:ext cx="8419444" cy="129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3600" dirty="0" smtClean="0"/>
                  <a:t> edges,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3600" dirty="0" smtClean="0"/>
                  <a:t> nodes,  parameter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3600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3600" b="0" i="1" dirty="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3600" dirty="0" smtClean="0"/>
                  <a:t> trades-off sketch size and information</a:t>
                </a:r>
                <a:endParaRPr lang="he-IL" b="1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91000"/>
                <a:ext cx="8419444" cy="1295400"/>
              </a:xfrm>
              <a:prstGeom prst="rect">
                <a:avLst/>
              </a:prstGeom>
              <a:blipFill rotWithShape="1">
                <a:blip r:embed="rId4"/>
                <a:stretch>
                  <a:fillRect l="-2172" t="-7075" b="-9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63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All-</a:t>
            </a:r>
            <a:r>
              <a:rPr lang="en-US" dirty="0"/>
              <a:t>D</a:t>
            </a:r>
            <a:r>
              <a:rPr lang="en-US" dirty="0" smtClean="0"/>
              <a:t>istances Sketches: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476002" y="1524000"/>
                <a:ext cx="7982198" cy="27432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54000"/>
                      <a:lumMod val="70000"/>
                      <a:lumOff val="3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𝐀𝐃𝐒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is a list of pairs of the form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𝒗𝒊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chemeClr val="accent1"/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 smtClean="0"/>
                  <a:t>Draw </a:t>
                </a:r>
                <a:r>
                  <a:rPr lang="en-US" dirty="0"/>
                  <a:t>a random permutation of the </a:t>
                </a:r>
                <a:r>
                  <a:rPr lang="en-US" dirty="0" smtClean="0"/>
                  <a:t>nodes: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𝒓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: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[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b="1" dirty="0"/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/>
                      </a:rPr>
                      <m:t>𝐀𝐃𝐒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⟺ 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𝒓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 &lt;  </a:t>
                </a:r>
                <a:r>
                  <a:rPr lang="en-US" b="1" i="1" dirty="0" err="1" smtClean="0">
                    <a:solidFill>
                      <a:schemeClr val="accent1"/>
                    </a:solidFill>
                  </a:rPr>
                  <a:t>k</a:t>
                </a:r>
                <a:r>
                  <a:rPr lang="en-US" b="1" baseline="30000" dirty="0" err="1" smtClean="0">
                    <a:solidFill>
                      <a:schemeClr val="accent1"/>
                    </a:solidFill>
                  </a:rPr>
                  <a:t>th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smallest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rank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amongst nodes that are closer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than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2" y="1524000"/>
                <a:ext cx="7982198" cy="2743200"/>
              </a:xfrm>
              <a:prstGeom prst="rect">
                <a:avLst/>
              </a:prstGeom>
              <a:blipFill rotWithShape="1">
                <a:blip r:embed="rId3"/>
                <a:stretch>
                  <a:fillRect l="-1601" t="-2434" b="-6637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132446" y="5029202"/>
                <a:ext cx="87630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/>
                  <a:t>This is a </a:t>
                </a:r>
                <a:r>
                  <a:rPr lang="en-US" sz="2800" b="1" i="1" dirty="0" smtClean="0">
                    <a:solidFill>
                      <a:schemeClr val="tx2"/>
                    </a:solidFill>
                  </a:rPr>
                  <a:t>bottom-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sz="2800" b="1" i="1" dirty="0" smtClean="0">
                    <a:solidFill>
                      <a:schemeClr val="tx2"/>
                    </a:solidFill>
                  </a:rPr>
                  <a:t> ADS</a:t>
                </a:r>
                <a:r>
                  <a:rPr lang="en-US" sz="2800" dirty="0" smtClean="0"/>
                  <a:t>,  there are other ADS “flavors”</a:t>
                </a: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46" y="5029202"/>
                <a:ext cx="8763000" cy="685800"/>
              </a:xfrm>
              <a:prstGeom prst="rect">
                <a:avLst/>
              </a:prstGeom>
              <a:blipFill rotWithShape="1">
                <a:blip r:embed="rId4"/>
                <a:stretch>
                  <a:fillRect l="-1461" t="-7965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31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All-</a:t>
            </a:r>
            <a:r>
              <a:rPr lang="en-US" dirty="0"/>
              <a:t>D</a:t>
            </a:r>
            <a:r>
              <a:rPr lang="en-US" dirty="0" smtClean="0"/>
              <a:t>istances Sketches: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476002" y="1524000"/>
                <a:ext cx="7982198" cy="27432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54000"/>
                      <a:lumMod val="70000"/>
                      <a:lumOff val="3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𝐀𝐃𝐒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is a list of pairs of the form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𝒗𝒊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chemeClr val="accent1"/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 smtClean="0"/>
                  <a:t>Draw </a:t>
                </a:r>
                <a:r>
                  <a:rPr lang="en-US" dirty="0"/>
                  <a:t>a random permutation of the </a:t>
                </a:r>
                <a:r>
                  <a:rPr lang="en-US" dirty="0" smtClean="0"/>
                  <a:t>nodes: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𝒓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: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[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b="1" dirty="0"/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/>
                      </a:rPr>
                      <m:t>𝐀𝐃𝐒</m:t>
                    </m:r>
                    <m:d>
                      <m:d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⟺ 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𝒓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 &lt;  </a:t>
                </a:r>
                <a:r>
                  <a:rPr lang="en-US" b="1" i="1" dirty="0" err="1" smtClean="0">
                    <a:solidFill>
                      <a:schemeClr val="accent1"/>
                    </a:solidFill>
                  </a:rPr>
                  <a:t>k</a:t>
                </a:r>
                <a:r>
                  <a:rPr lang="en-US" b="1" baseline="30000" dirty="0" err="1" smtClean="0">
                    <a:solidFill>
                      <a:schemeClr val="accent1"/>
                    </a:solidFill>
                  </a:rPr>
                  <a:t>th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smallest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rank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amongst nodes that are closer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than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02" y="1524000"/>
                <a:ext cx="7982198" cy="2743200"/>
              </a:xfrm>
              <a:prstGeom prst="rect">
                <a:avLst/>
              </a:prstGeom>
              <a:blipFill rotWithShape="1">
                <a:blip r:embed="rId3"/>
                <a:stretch>
                  <a:fillRect l="-1601" t="-2434" b="-6637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438150" y="4495800"/>
                <a:ext cx="8419444" cy="1828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/>
                  <a:t>Expected size of </a:t>
                </a:r>
                <a14:m>
                  <m:oMath xmlns:m="http://schemas.openxmlformats.org/officeDocument/2006/math">
                    <m:r>
                      <a:rPr lang="en-US" sz="2800" b="1" dirty="0">
                        <a:solidFill>
                          <a:schemeClr val="accent1"/>
                        </a:solidFill>
                        <a:latin typeface="Cambria Math"/>
                      </a:rPr>
                      <m:t>𝐀𝐃𝐒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dirty="0" err="1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sz="2800" dirty="0"/>
                  <a:t>is 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sz="2800" b="1" i="1" dirty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1" i="1" dirty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800" b="1" i="1" dirty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box>
                                  <m:boxPr>
                                    <m:ctrlPr>
                                      <a:rPr lang="en-US" sz="2800" b="1" i="1" dirty="0">
                                        <a:solidFill>
                                          <a:schemeClr val="accent1"/>
                                        </a:solidFill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sz="2800" b="1" i="1" dirty="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1" i="1" dirty="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𝒌</m:t>
                                        </m:r>
                                      </m:num>
                                      <m:den>
                                        <m:r>
                                          <a:rPr lang="en-US" sz="2800" b="1" i="1" dirty="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𝒋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func>
                        <m:r>
                          <a:rPr lang="en-US" sz="2800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  <m:r>
                      <a:rPr lang="en-US" sz="2800" b="1">
                        <a:solidFill>
                          <a:schemeClr val="accent1"/>
                        </a:solidFill>
                        <a:latin typeface="Cambria Math"/>
                      </a:rPr>
                      <m:t>&lt;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1" i="1" dirty="0" err="1">
                        <a:solidFill>
                          <a:schemeClr val="accent1"/>
                        </a:solidFill>
                        <a:latin typeface="Cambria Math"/>
                      </a:rPr>
                      <m:t>ln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⁡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𝒏</m:t>
                    </m:r>
                  </m:oMath>
                </a14:m>
                <a:endParaRPr lang="en-US" sz="2800" b="1" u="sng" dirty="0" smtClean="0">
                  <a:solidFill>
                    <a:schemeClr val="accent1"/>
                  </a:solidFill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n-US" sz="2800" dirty="0" smtClean="0"/>
                  <a:t>The</a:t>
                </a:r>
                <a:r>
                  <a:rPr lang="en-US" sz="2800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800" b="1" i="1" dirty="0" err="1" smtClean="0">
                    <a:solidFill>
                      <a:schemeClr val="accent1"/>
                    </a:solidFill>
                  </a:rPr>
                  <a:t>j</a:t>
                </a:r>
                <a:r>
                  <a:rPr lang="en-US" sz="2800" b="1" baseline="30000" dirty="0" err="1" smtClean="0">
                    <a:solidFill>
                      <a:schemeClr val="accent1"/>
                    </a:solidFill>
                  </a:rPr>
                  <a:t>th</a:t>
                </a:r>
                <a:r>
                  <a:rPr lang="en-US" sz="2800" b="1" baseline="30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 smtClean="0"/>
                  <a:t>closest node to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is included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min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⁡{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1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 </m:t>
                    </m:r>
                    <m:box>
                      <m:boxPr>
                        <m:ctrlPr>
                          <a:rPr lang="en-US" sz="2800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800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𝒌</m:t>
                            </m:r>
                          </m:num>
                          <m:den>
                            <m:r>
                              <a:rPr lang="en-US" sz="2800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𝒋</m:t>
                            </m:r>
                          </m:den>
                        </m:f>
                      </m:e>
                    </m:box>
                    <m:r>
                      <a:rPr lang="en-US" sz="2800" b="1" i="0" dirty="0" smtClean="0">
                        <a:solidFill>
                          <a:schemeClr val="accent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800" b="1" dirty="0" smtClean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4495800"/>
                <a:ext cx="8419444" cy="1828800"/>
              </a:xfrm>
              <a:prstGeom prst="rect">
                <a:avLst/>
              </a:prstGeom>
              <a:blipFill rotWithShape="1">
                <a:blip r:embed="rId4"/>
                <a:stretch>
                  <a:fillRect l="-1521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71" y="18606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ADS 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8124" y="2299549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781596" y="26887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308364" y="38148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3458302" y="53348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2157585" y="32631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1400432" y="29965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1355230" y="33281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3326571" y="387243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4250681" y="361810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2527378" y="362827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998592" y="435164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4798813" y="452096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1792276" y="438406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1724829" y="55284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2132093" y="52727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2694512" y="49483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5708551" y="30828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5754135" y="34517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5726505" y="38070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2775202" y="52909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2500568" y="58357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6391114" y="28072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521385" y="42328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971931" y="33068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6643574" y="35916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6172537" y="39861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6925524" y="34190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1023698" y="30696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4379968" y="1253261"/>
            <a:ext cx="543465" cy="1146726"/>
            <a:chOff x="771965" y="1340430"/>
            <a:chExt cx="543465" cy="1146726"/>
          </a:xfrm>
        </p:grpSpPr>
        <p:pic>
          <p:nvPicPr>
            <p:cNvPr id="87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65" y="1340430"/>
              <a:ext cx="543465" cy="52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TextBox 100"/>
            <p:cNvSpPr txBox="1"/>
            <p:nvPr/>
          </p:nvSpPr>
          <p:spPr>
            <a:xfrm>
              <a:off x="803193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US" sz="2400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939233" y="1286717"/>
            <a:ext cx="495649" cy="1079814"/>
            <a:chOff x="1429229" y="1407342"/>
            <a:chExt cx="495649" cy="1079814"/>
          </a:xfrm>
        </p:grpSpPr>
        <p:pic>
          <p:nvPicPr>
            <p:cNvPr id="88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19" y="1407342"/>
              <a:ext cx="422408" cy="515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extBox 101"/>
            <p:cNvSpPr txBox="1"/>
            <p:nvPr/>
          </p:nvSpPr>
          <p:spPr>
            <a:xfrm>
              <a:off x="1429229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US" sz="24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450682" y="1287903"/>
            <a:ext cx="514353" cy="1077443"/>
            <a:chOff x="1933012" y="1409713"/>
            <a:chExt cx="514353" cy="1077443"/>
          </a:xfrm>
        </p:grpSpPr>
        <p:pic>
          <p:nvPicPr>
            <p:cNvPr id="89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672" y="1409713"/>
              <a:ext cx="371693" cy="52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1933012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830521" y="1310939"/>
            <a:ext cx="533647" cy="1031370"/>
            <a:chOff x="2547626" y="1455786"/>
            <a:chExt cx="533647" cy="1031370"/>
          </a:xfrm>
        </p:grpSpPr>
        <p:pic>
          <p:nvPicPr>
            <p:cNvPr id="90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TextBox 103"/>
            <p:cNvSpPr txBox="1"/>
            <p:nvPr/>
          </p:nvSpPr>
          <p:spPr>
            <a:xfrm>
              <a:off x="2585624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51235" y="1271626"/>
            <a:ext cx="609117" cy="1109996"/>
            <a:chOff x="3112867" y="1377160"/>
            <a:chExt cx="609117" cy="1109996"/>
          </a:xfrm>
        </p:grpSpPr>
        <p:pic>
          <p:nvPicPr>
            <p:cNvPr id="91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TextBox 104"/>
            <p:cNvSpPr txBox="1"/>
            <p:nvPr/>
          </p:nvSpPr>
          <p:spPr>
            <a:xfrm>
              <a:off x="3127796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039215" y="1257270"/>
            <a:ext cx="463956" cy="1138708"/>
            <a:chOff x="3747136" y="1348448"/>
            <a:chExt cx="463956" cy="1138708"/>
          </a:xfrm>
        </p:grpSpPr>
        <p:pic>
          <p:nvPicPr>
            <p:cNvPr id="92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TextBox 105"/>
            <p:cNvSpPr txBox="1"/>
            <p:nvPr/>
          </p:nvSpPr>
          <p:spPr>
            <a:xfrm>
              <a:off x="3760711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476152" y="1261720"/>
            <a:ext cx="547263" cy="1129809"/>
            <a:chOff x="4350085" y="1357347"/>
            <a:chExt cx="547263" cy="1129809"/>
          </a:xfrm>
        </p:grpSpPr>
        <p:pic>
          <p:nvPicPr>
            <p:cNvPr id="93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357347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TextBox 106"/>
            <p:cNvSpPr txBox="1"/>
            <p:nvPr/>
          </p:nvSpPr>
          <p:spPr>
            <a:xfrm>
              <a:off x="4350085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518971" y="1253261"/>
            <a:ext cx="652083" cy="1146726"/>
            <a:chOff x="4938745" y="1340430"/>
            <a:chExt cx="652083" cy="1146726"/>
          </a:xfrm>
        </p:grpSpPr>
        <p:pic>
          <p:nvPicPr>
            <p:cNvPr id="94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745" y="1340430"/>
              <a:ext cx="652083" cy="64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TextBox 107"/>
            <p:cNvSpPr txBox="1"/>
            <p:nvPr/>
          </p:nvSpPr>
          <p:spPr>
            <a:xfrm>
              <a:off x="5125151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980835" y="1287247"/>
            <a:ext cx="870501" cy="1078754"/>
            <a:chOff x="5590828" y="1408402"/>
            <a:chExt cx="870501" cy="1078754"/>
          </a:xfrm>
        </p:grpSpPr>
        <p:pic>
          <p:nvPicPr>
            <p:cNvPr id="95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TextBox 108"/>
            <p:cNvSpPr txBox="1"/>
            <p:nvPr/>
          </p:nvSpPr>
          <p:spPr>
            <a:xfrm>
              <a:off x="5766588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8181975" y="1381646"/>
            <a:ext cx="525492" cy="1026466"/>
            <a:chOff x="6397558" y="1460690"/>
            <a:chExt cx="525492" cy="1026466"/>
          </a:xfrm>
        </p:grpSpPr>
        <p:pic>
          <p:nvPicPr>
            <p:cNvPr id="96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558" y="1460690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TextBox 109"/>
            <p:cNvSpPr txBox="1"/>
            <p:nvPr/>
          </p:nvSpPr>
          <p:spPr>
            <a:xfrm>
              <a:off x="6427401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867136" y="1301572"/>
            <a:ext cx="570689" cy="1050104"/>
            <a:chOff x="6899118" y="1437052"/>
            <a:chExt cx="570689" cy="1050104"/>
          </a:xfrm>
        </p:grpSpPr>
        <p:pic>
          <p:nvPicPr>
            <p:cNvPr id="9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118" y="1437052"/>
              <a:ext cx="570689" cy="53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TextBox 110"/>
            <p:cNvSpPr txBox="1"/>
            <p:nvPr/>
          </p:nvSpPr>
          <p:spPr>
            <a:xfrm>
              <a:off x="6961053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US" sz="2400" dirty="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453625" y="1219527"/>
            <a:ext cx="843263" cy="1214195"/>
            <a:chOff x="7646464" y="1272961"/>
            <a:chExt cx="843263" cy="1214195"/>
          </a:xfrm>
        </p:grpSpPr>
        <p:pic>
          <p:nvPicPr>
            <p:cNvPr id="97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TextBox 111"/>
            <p:cNvSpPr txBox="1"/>
            <p:nvPr/>
          </p:nvSpPr>
          <p:spPr>
            <a:xfrm>
              <a:off x="7820270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17</a:t>
              </a:r>
              <a:endParaRPr lang="en-US" sz="2400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186854" y="1284036"/>
            <a:ext cx="627867" cy="1085176"/>
            <a:chOff x="8355593" y="1401980"/>
            <a:chExt cx="627867" cy="1085176"/>
          </a:xfrm>
        </p:grpSpPr>
        <p:pic>
          <p:nvPicPr>
            <p:cNvPr id="98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TextBox 112"/>
            <p:cNvSpPr txBox="1"/>
            <p:nvPr/>
          </p:nvSpPr>
          <p:spPr>
            <a:xfrm>
              <a:off x="8421701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</p:grpSp>
      <p:sp>
        <p:nvSpPr>
          <p:cNvPr id="119" name="Oval 118"/>
          <p:cNvSpPr/>
          <p:nvPr/>
        </p:nvSpPr>
        <p:spPr>
          <a:xfrm>
            <a:off x="1049137" y="4839901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33080" y="934345"/>
            <a:ext cx="1796454" cy="1628524"/>
            <a:chOff x="33080" y="934345"/>
            <a:chExt cx="1796454" cy="1628524"/>
          </a:xfrm>
        </p:grpSpPr>
        <p:grpSp>
          <p:nvGrpSpPr>
            <p:cNvPr id="116" name="Group 115"/>
            <p:cNvGrpSpPr/>
            <p:nvPr/>
          </p:nvGrpSpPr>
          <p:grpSpPr>
            <a:xfrm>
              <a:off x="65224" y="1767204"/>
              <a:ext cx="751552" cy="795665"/>
              <a:chOff x="91630" y="1492519"/>
              <a:chExt cx="751552" cy="795665"/>
            </a:xfrm>
          </p:grpSpPr>
          <p:pic>
            <p:nvPicPr>
              <p:cNvPr id="100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848" y="1592385"/>
                <a:ext cx="609117" cy="59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4" name="Oval 113"/>
              <p:cNvSpPr/>
              <p:nvPr/>
            </p:nvSpPr>
            <p:spPr>
              <a:xfrm>
                <a:off x="91630" y="1492519"/>
                <a:ext cx="751552" cy="79566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33080" y="934345"/>
              <a:ext cx="1796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SP distances:</a:t>
              </a:r>
              <a:endParaRPr lang="en-US" sz="2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6145" y="2513257"/>
            <a:ext cx="7813664" cy="4359254"/>
            <a:chOff x="576145" y="2513257"/>
            <a:chExt cx="7813664" cy="4359254"/>
          </a:xfrm>
        </p:grpSpPr>
        <p:sp>
          <p:nvSpPr>
            <p:cNvPr id="121" name="TextBox 120"/>
            <p:cNvSpPr txBox="1"/>
            <p:nvPr/>
          </p:nvSpPr>
          <p:spPr>
            <a:xfrm>
              <a:off x="601508" y="2719438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0.49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76145" y="4057765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0.91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862832" y="6261750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0.56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952605" y="6410846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0.42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046637" y="2556860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0.07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172537" y="527167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0.21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421173" y="292674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0.14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057400" y="251325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0.28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051017" y="556566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0.63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130967" y="5733344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0.84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656916" y="4213204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0.70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850383" y="253790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0.77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317323" y="4307930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0.35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4938745" y="6053771"/>
            <a:ext cx="4110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Random permutation of nodes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3671" y="186065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ADS 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3671" y="186065"/>
                <a:ext cx="8229600" cy="1143000"/>
              </a:xfr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/>
          <p:cNvSpPr txBox="1"/>
          <p:nvPr/>
        </p:nvSpPr>
        <p:spPr>
          <a:xfrm>
            <a:off x="461319" y="1780468"/>
            <a:ext cx="791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All nodes sorted by SP distance from</a:t>
            </a:r>
            <a:endParaRPr lang="en-US" sz="3200" dirty="0"/>
          </a:p>
        </p:txBody>
      </p:sp>
      <p:grpSp>
        <p:nvGrpSpPr>
          <p:cNvPr id="182" name="Group 181"/>
          <p:cNvGrpSpPr/>
          <p:nvPr/>
        </p:nvGrpSpPr>
        <p:grpSpPr>
          <a:xfrm>
            <a:off x="180369" y="2897328"/>
            <a:ext cx="798926" cy="961209"/>
            <a:chOff x="2923058" y="1377160"/>
            <a:chExt cx="798926" cy="961209"/>
          </a:xfrm>
        </p:grpSpPr>
        <p:pic>
          <p:nvPicPr>
            <p:cNvPr id="183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" name="TextBox 183"/>
            <p:cNvSpPr txBox="1"/>
            <p:nvPr/>
          </p:nvSpPr>
          <p:spPr>
            <a:xfrm>
              <a:off x="2923058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0.63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860051" y="2938661"/>
            <a:ext cx="728084" cy="919876"/>
            <a:chOff x="4254023" y="1418493"/>
            <a:chExt cx="728084" cy="919876"/>
          </a:xfrm>
        </p:grpSpPr>
        <p:pic>
          <p:nvPicPr>
            <p:cNvPr id="186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418493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7" name="TextBox 186"/>
            <p:cNvSpPr txBox="1"/>
            <p:nvPr/>
          </p:nvSpPr>
          <p:spPr>
            <a:xfrm>
              <a:off x="4254023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0.42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1468891" y="2885896"/>
            <a:ext cx="728084" cy="972641"/>
            <a:chOff x="3730490" y="1348448"/>
            <a:chExt cx="728084" cy="972641"/>
          </a:xfrm>
        </p:grpSpPr>
        <p:pic>
          <p:nvPicPr>
            <p:cNvPr id="18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0" name="TextBox 189"/>
            <p:cNvSpPr txBox="1"/>
            <p:nvPr/>
          </p:nvSpPr>
          <p:spPr>
            <a:xfrm>
              <a:off x="3730490" y="185942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0.56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077731" y="2810001"/>
            <a:ext cx="770750" cy="1048536"/>
            <a:chOff x="4938745" y="1340430"/>
            <a:chExt cx="770750" cy="1048536"/>
          </a:xfrm>
        </p:grpSpPr>
        <p:pic>
          <p:nvPicPr>
            <p:cNvPr id="192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745" y="1340430"/>
              <a:ext cx="652083" cy="64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" name="TextBox 192"/>
            <p:cNvSpPr txBox="1"/>
            <p:nvPr/>
          </p:nvSpPr>
          <p:spPr>
            <a:xfrm>
              <a:off x="4981411" y="1927301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0.84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2729237" y="2885464"/>
            <a:ext cx="728084" cy="973073"/>
            <a:chOff x="8355593" y="1401980"/>
            <a:chExt cx="728084" cy="973073"/>
          </a:xfrm>
        </p:grpSpPr>
        <p:pic>
          <p:nvPicPr>
            <p:cNvPr id="195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6" name="TextBox 195"/>
            <p:cNvSpPr txBox="1"/>
            <p:nvPr/>
          </p:nvSpPr>
          <p:spPr>
            <a:xfrm>
              <a:off x="8355593" y="1913388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0.07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3338077" y="3001208"/>
            <a:ext cx="728084" cy="857329"/>
            <a:chOff x="2367127" y="1455786"/>
            <a:chExt cx="728084" cy="857329"/>
          </a:xfrm>
        </p:grpSpPr>
        <p:pic>
          <p:nvPicPr>
            <p:cNvPr id="19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9" name="TextBox 198"/>
            <p:cNvSpPr txBox="1"/>
            <p:nvPr/>
          </p:nvSpPr>
          <p:spPr>
            <a:xfrm>
              <a:off x="2367127" y="185145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0.35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3946917" y="3011081"/>
            <a:ext cx="728084" cy="847456"/>
            <a:chOff x="703317" y="1438133"/>
            <a:chExt cx="728084" cy="847456"/>
          </a:xfrm>
        </p:grpSpPr>
        <p:pic>
          <p:nvPicPr>
            <p:cNvPr id="201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65" y="1438133"/>
              <a:ext cx="543465" cy="52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2" name="TextBox 201"/>
            <p:cNvSpPr txBox="1"/>
            <p:nvPr/>
          </p:nvSpPr>
          <p:spPr>
            <a:xfrm>
              <a:off x="703317" y="182392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0.49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164597" y="2947931"/>
            <a:ext cx="728084" cy="910606"/>
            <a:chOff x="1922237" y="1409713"/>
            <a:chExt cx="728084" cy="910606"/>
          </a:xfrm>
        </p:grpSpPr>
        <p:pic>
          <p:nvPicPr>
            <p:cNvPr id="20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672" y="1409713"/>
              <a:ext cx="371693" cy="52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" name="TextBox 204"/>
            <p:cNvSpPr txBox="1"/>
            <p:nvPr/>
          </p:nvSpPr>
          <p:spPr>
            <a:xfrm>
              <a:off x="1922237" y="185865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0.91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5773437" y="2928570"/>
            <a:ext cx="870501" cy="929967"/>
            <a:chOff x="5590828" y="1408402"/>
            <a:chExt cx="870501" cy="929967"/>
          </a:xfrm>
        </p:grpSpPr>
        <p:pic>
          <p:nvPicPr>
            <p:cNvPr id="207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8" name="TextBox 207"/>
            <p:cNvSpPr txBox="1"/>
            <p:nvPr/>
          </p:nvSpPr>
          <p:spPr>
            <a:xfrm>
              <a:off x="5662036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0.21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6524694" y="2940726"/>
            <a:ext cx="728084" cy="917811"/>
            <a:chOff x="6899118" y="1437052"/>
            <a:chExt cx="728084" cy="917811"/>
          </a:xfrm>
        </p:grpSpPr>
        <p:pic>
          <p:nvPicPr>
            <p:cNvPr id="210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118" y="1437052"/>
              <a:ext cx="570689" cy="53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1" name="TextBox 210"/>
            <p:cNvSpPr txBox="1"/>
            <p:nvPr/>
          </p:nvSpPr>
          <p:spPr>
            <a:xfrm>
              <a:off x="6899118" y="1893198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0.28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7133534" y="2793129"/>
            <a:ext cx="843263" cy="1065408"/>
            <a:chOff x="7646464" y="1272961"/>
            <a:chExt cx="843263" cy="1065408"/>
          </a:xfrm>
        </p:grpSpPr>
        <p:pic>
          <p:nvPicPr>
            <p:cNvPr id="213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" name="TextBox 213"/>
            <p:cNvSpPr txBox="1"/>
            <p:nvPr/>
          </p:nvSpPr>
          <p:spPr>
            <a:xfrm>
              <a:off x="7761643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0.14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8047483" y="2996942"/>
            <a:ext cx="728084" cy="861595"/>
            <a:chOff x="6281971" y="1460690"/>
            <a:chExt cx="728084" cy="861595"/>
          </a:xfrm>
        </p:grpSpPr>
        <p:pic>
          <p:nvPicPr>
            <p:cNvPr id="216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558" y="1460690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7" name="TextBox 216"/>
            <p:cNvSpPr txBox="1"/>
            <p:nvPr/>
          </p:nvSpPr>
          <p:spPr>
            <a:xfrm>
              <a:off x="6281971" y="186062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0.70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4555757" y="2913282"/>
            <a:ext cx="728084" cy="945255"/>
            <a:chOff x="1356120" y="1407342"/>
            <a:chExt cx="728084" cy="945255"/>
          </a:xfrm>
        </p:grpSpPr>
        <p:pic>
          <p:nvPicPr>
            <p:cNvPr id="219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19" y="1407342"/>
              <a:ext cx="422408" cy="515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0" name="TextBox 219"/>
            <p:cNvSpPr txBox="1"/>
            <p:nvPr/>
          </p:nvSpPr>
          <p:spPr>
            <a:xfrm>
              <a:off x="1356120" y="1890932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0.77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8160" y="5066402"/>
                <a:ext cx="1156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60" y="5066402"/>
                <a:ext cx="1156150" cy="523220"/>
              </a:xfrm>
              <a:prstGeom prst="rect">
                <a:avLst/>
              </a:prstGeom>
              <a:blipFill rotWithShape="1">
                <a:blip r:embed="rId17"/>
                <a:stretch>
                  <a:fillRect t="-10465" r="-100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p Arrow 4"/>
          <p:cNvSpPr/>
          <p:nvPr/>
        </p:nvSpPr>
        <p:spPr>
          <a:xfrm flipH="1">
            <a:off x="370179" y="4084850"/>
            <a:ext cx="182280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2089070" y="4900579"/>
            <a:ext cx="728084" cy="1019326"/>
            <a:chOff x="3053383" y="1377160"/>
            <a:chExt cx="728084" cy="1019326"/>
          </a:xfrm>
        </p:grpSpPr>
        <p:pic>
          <p:nvPicPr>
            <p:cNvPr id="12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TextBox 125"/>
            <p:cNvSpPr txBox="1"/>
            <p:nvPr/>
          </p:nvSpPr>
          <p:spPr>
            <a:xfrm>
              <a:off x="3053383" y="1934821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0.63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27" name="Up Arrow 126"/>
          <p:cNvSpPr/>
          <p:nvPr/>
        </p:nvSpPr>
        <p:spPr>
          <a:xfrm>
            <a:off x="1044389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Up Arrow 127"/>
          <p:cNvSpPr/>
          <p:nvPr/>
        </p:nvSpPr>
        <p:spPr>
          <a:xfrm>
            <a:off x="1706398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Up Arrow 128"/>
          <p:cNvSpPr/>
          <p:nvPr/>
        </p:nvSpPr>
        <p:spPr>
          <a:xfrm>
            <a:off x="3692425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Up Arrow 129"/>
          <p:cNvSpPr/>
          <p:nvPr/>
        </p:nvSpPr>
        <p:spPr>
          <a:xfrm>
            <a:off x="3030416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Up Arrow 130"/>
          <p:cNvSpPr/>
          <p:nvPr/>
        </p:nvSpPr>
        <p:spPr>
          <a:xfrm>
            <a:off x="2368407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Up Arrow 131"/>
          <p:cNvSpPr/>
          <p:nvPr/>
        </p:nvSpPr>
        <p:spPr>
          <a:xfrm>
            <a:off x="4354434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Up Arrow 132"/>
          <p:cNvSpPr/>
          <p:nvPr/>
        </p:nvSpPr>
        <p:spPr>
          <a:xfrm>
            <a:off x="5016443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Up Arrow 146"/>
          <p:cNvSpPr/>
          <p:nvPr/>
        </p:nvSpPr>
        <p:spPr>
          <a:xfrm>
            <a:off x="5678452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Up Arrow 162"/>
          <p:cNvSpPr/>
          <p:nvPr/>
        </p:nvSpPr>
        <p:spPr>
          <a:xfrm>
            <a:off x="7664479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Up Arrow 164"/>
          <p:cNvSpPr/>
          <p:nvPr/>
        </p:nvSpPr>
        <p:spPr>
          <a:xfrm>
            <a:off x="7002470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Up Arrow 221"/>
          <p:cNvSpPr/>
          <p:nvPr/>
        </p:nvSpPr>
        <p:spPr>
          <a:xfrm>
            <a:off x="6340461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Up Arrow 222"/>
          <p:cNvSpPr/>
          <p:nvPr/>
        </p:nvSpPr>
        <p:spPr>
          <a:xfrm>
            <a:off x="8326486" y="4084850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3275036" y="4907419"/>
            <a:ext cx="728084" cy="1012486"/>
            <a:chOff x="4279924" y="1418493"/>
            <a:chExt cx="728084" cy="1012486"/>
          </a:xfrm>
        </p:grpSpPr>
        <p:pic>
          <p:nvPicPr>
            <p:cNvPr id="225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418493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6" name="TextBox 225"/>
            <p:cNvSpPr txBox="1"/>
            <p:nvPr/>
          </p:nvSpPr>
          <p:spPr>
            <a:xfrm>
              <a:off x="4279924" y="196931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0.42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4461002" y="4884053"/>
            <a:ext cx="728084" cy="1035852"/>
            <a:chOff x="8305484" y="1401980"/>
            <a:chExt cx="728084" cy="1035852"/>
          </a:xfrm>
        </p:grpSpPr>
        <p:pic>
          <p:nvPicPr>
            <p:cNvPr id="228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9" name="TextBox 228"/>
            <p:cNvSpPr txBox="1"/>
            <p:nvPr/>
          </p:nvSpPr>
          <p:spPr>
            <a:xfrm>
              <a:off x="8305484" y="1976167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0.07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31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90" y="1767932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0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47" grpId="0" animBg="1"/>
      <p:bldP spid="163" grpId="0" animBg="1"/>
      <p:bldP spid="165" grpId="0" animBg="1"/>
      <p:bldP spid="222" grpId="0" animBg="1"/>
      <p:bldP spid="2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237"/>
          <p:cNvGrpSpPr/>
          <p:nvPr/>
        </p:nvGrpSpPr>
        <p:grpSpPr>
          <a:xfrm>
            <a:off x="6163652" y="5028455"/>
            <a:ext cx="870501" cy="1171156"/>
            <a:chOff x="5590828" y="1408402"/>
            <a:chExt cx="870501" cy="1171156"/>
          </a:xfrm>
        </p:grpSpPr>
        <p:pic>
          <p:nvPicPr>
            <p:cNvPr id="239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0" name="TextBox 239"/>
            <p:cNvSpPr txBox="1"/>
            <p:nvPr/>
          </p:nvSpPr>
          <p:spPr>
            <a:xfrm>
              <a:off x="5662036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0.21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3671" y="186065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ADS example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3671" y="186065"/>
                <a:ext cx="8229600" cy="1143000"/>
              </a:xfrm>
              <a:blipFill rotWithShape="1"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5798" y="5267865"/>
                <a:ext cx="1156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98" y="5267865"/>
                <a:ext cx="115615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100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p Arrow 4"/>
          <p:cNvSpPr/>
          <p:nvPr/>
        </p:nvSpPr>
        <p:spPr>
          <a:xfrm>
            <a:off x="456920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1756614" y="5080866"/>
            <a:ext cx="728084" cy="1118745"/>
            <a:chOff x="3032291" y="1377160"/>
            <a:chExt cx="728084" cy="1118745"/>
          </a:xfrm>
        </p:grpSpPr>
        <p:pic>
          <p:nvPicPr>
            <p:cNvPr id="12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TextBox 125"/>
            <p:cNvSpPr txBox="1"/>
            <p:nvPr/>
          </p:nvSpPr>
          <p:spPr>
            <a:xfrm>
              <a:off x="3032291" y="203424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0.63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27" name="Up Arrow 126"/>
          <p:cNvSpPr/>
          <p:nvPr/>
        </p:nvSpPr>
        <p:spPr>
          <a:xfrm>
            <a:off x="1102215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Up Arrow 127"/>
          <p:cNvSpPr/>
          <p:nvPr/>
        </p:nvSpPr>
        <p:spPr>
          <a:xfrm>
            <a:off x="1747510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Up Arrow 128"/>
          <p:cNvSpPr/>
          <p:nvPr/>
        </p:nvSpPr>
        <p:spPr>
          <a:xfrm>
            <a:off x="3683395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Up Arrow 129"/>
          <p:cNvSpPr/>
          <p:nvPr/>
        </p:nvSpPr>
        <p:spPr>
          <a:xfrm>
            <a:off x="3038100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Up Arrow 130"/>
          <p:cNvSpPr/>
          <p:nvPr/>
        </p:nvSpPr>
        <p:spPr>
          <a:xfrm>
            <a:off x="2392805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Up Arrow 131"/>
          <p:cNvSpPr/>
          <p:nvPr/>
        </p:nvSpPr>
        <p:spPr>
          <a:xfrm>
            <a:off x="4328690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Up Arrow 132"/>
          <p:cNvSpPr/>
          <p:nvPr/>
        </p:nvSpPr>
        <p:spPr>
          <a:xfrm>
            <a:off x="4973985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Up Arrow 146"/>
          <p:cNvSpPr/>
          <p:nvPr/>
        </p:nvSpPr>
        <p:spPr>
          <a:xfrm>
            <a:off x="5619280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Up Arrow 162"/>
          <p:cNvSpPr/>
          <p:nvPr/>
        </p:nvSpPr>
        <p:spPr>
          <a:xfrm>
            <a:off x="7555165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Up Arrow 164"/>
          <p:cNvSpPr/>
          <p:nvPr/>
        </p:nvSpPr>
        <p:spPr>
          <a:xfrm>
            <a:off x="6909870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Up Arrow 221"/>
          <p:cNvSpPr/>
          <p:nvPr/>
        </p:nvSpPr>
        <p:spPr>
          <a:xfrm>
            <a:off x="6264575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Up Arrow 222"/>
          <p:cNvSpPr/>
          <p:nvPr/>
        </p:nvSpPr>
        <p:spPr>
          <a:xfrm>
            <a:off x="8200458" y="3962400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2638021" y="5091546"/>
            <a:ext cx="728084" cy="1108065"/>
            <a:chOff x="4279398" y="1418493"/>
            <a:chExt cx="728084" cy="1108065"/>
          </a:xfrm>
        </p:grpSpPr>
        <p:pic>
          <p:nvPicPr>
            <p:cNvPr id="225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418493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6" name="TextBox 225"/>
            <p:cNvSpPr txBox="1"/>
            <p:nvPr/>
          </p:nvSpPr>
          <p:spPr>
            <a:xfrm>
              <a:off x="4279398" y="2064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0.42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3519428" y="4968501"/>
            <a:ext cx="728084" cy="1231110"/>
            <a:chOff x="3708430" y="1348448"/>
            <a:chExt cx="728084" cy="1231110"/>
          </a:xfrm>
        </p:grpSpPr>
        <p:pic>
          <p:nvPicPr>
            <p:cNvPr id="230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" name="TextBox 230"/>
            <p:cNvSpPr txBox="1"/>
            <p:nvPr/>
          </p:nvSpPr>
          <p:spPr>
            <a:xfrm>
              <a:off x="3708430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0.56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4400836" y="5022033"/>
            <a:ext cx="728084" cy="1177578"/>
            <a:chOff x="8315506" y="1401980"/>
            <a:chExt cx="728084" cy="1177578"/>
          </a:xfrm>
        </p:grpSpPr>
        <p:pic>
          <p:nvPicPr>
            <p:cNvPr id="233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4" name="TextBox 233"/>
            <p:cNvSpPr txBox="1"/>
            <p:nvPr/>
          </p:nvSpPr>
          <p:spPr>
            <a:xfrm>
              <a:off x="8315506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0.07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5282244" y="5075839"/>
            <a:ext cx="728084" cy="1123772"/>
            <a:chOff x="2429109" y="1455786"/>
            <a:chExt cx="728084" cy="1123772"/>
          </a:xfrm>
        </p:grpSpPr>
        <p:pic>
          <p:nvPicPr>
            <p:cNvPr id="236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7" name="TextBox 236"/>
            <p:cNvSpPr txBox="1"/>
            <p:nvPr/>
          </p:nvSpPr>
          <p:spPr>
            <a:xfrm>
              <a:off x="2429109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0.35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7187476" y="4903371"/>
            <a:ext cx="843263" cy="1296240"/>
            <a:chOff x="7646464" y="1272961"/>
            <a:chExt cx="843263" cy="1296240"/>
          </a:xfrm>
        </p:grpSpPr>
        <p:pic>
          <p:nvPicPr>
            <p:cNvPr id="242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3" name="TextBox 242"/>
            <p:cNvSpPr txBox="1"/>
            <p:nvPr/>
          </p:nvSpPr>
          <p:spPr>
            <a:xfrm>
              <a:off x="7704053" y="2107536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0.14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180369" y="2897328"/>
            <a:ext cx="798926" cy="961209"/>
            <a:chOff x="2923058" y="1377160"/>
            <a:chExt cx="798926" cy="961209"/>
          </a:xfrm>
        </p:grpSpPr>
        <p:pic>
          <p:nvPicPr>
            <p:cNvPr id="244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" name="TextBox 244"/>
            <p:cNvSpPr txBox="1"/>
            <p:nvPr/>
          </p:nvSpPr>
          <p:spPr>
            <a:xfrm>
              <a:off x="2923058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0.63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860051" y="2938661"/>
            <a:ext cx="728084" cy="919876"/>
            <a:chOff x="4254023" y="1418493"/>
            <a:chExt cx="728084" cy="919876"/>
          </a:xfrm>
        </p:grpSpPr>
        <p:pic>
          <p:nvPicPr>
            <p:cNvPr id="247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418493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8" name="TextBox 247"/>
            <p:cNvSpPr txBox="1"/>
            <p:nvPr/>
          </p:nvSpPr>
          <p:spPr>
            <a:xfrm>
              <a:off x="4254023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0.42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1468891" y="2885896"/>
            <a:ext cx="728084" cy="972641"/>
            <a:chOff x="3730490" y="1348448"/>
            <a:chExt cx="728084" cy="972641"/>
          </a:xfrm>
        </p:grpSpPr>
        <p:pic>
          <p:nvPicPr>
            <p:cNvPr id="250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1" name="TextBox 250"/>
            <p:cNvSpPr txBox="1"/>
            <p:nvPr/>
          </p:nvSpPr>
          <p:spPr>
            <a:xfrm>
              <a:off x="3730490" y="185942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0.56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2077731" y="2810001"/>
            <a:ext cx="770750" cy="1048536"/>
            <a:chOff x="4938745" y="1340430"/>
            <a:chExt cx="770750" cy="1048536"/>
          </a:xfrm>
        </p:grpSpPr>
        <p:pic>
          <p:nvPicPr>
            <p:cNvPr id="25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745" y="1340430"/>
              <a:ext cx="652083" cy="64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4" name="TextBox 253"/>
            <p:cNvSpPr txBox="1"/>
            <p:nvPr/>
          </p:nvSpPr>
          <p:spPr>
            <a:xfrm>
              <a:off x="4981411" y="1927301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0.84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2729237" y="2885464"/>
            <a:ext cx="728084" cy="973073"/>
            <a:chOff x="8355593" y="1401980"/>
            <a:chExt cx="728084" cy="973073"/>
          </a:xfrm>
        </p:grpSpPr>
        <p:pic>
          <p:nvPicPr>
            <p:cNvPr id="25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7" name="TextBox 256"/>
            <p:cNvSpPr txBox="1"/>
            <p:nvPr/>
          </p:nvSpPr>
          <p:spPr>
            <a:xfrm>
              <a:off x="8355593" y="1913388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0.07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3338077" y="3001208"/>
            <a:ext cx="728084" cy="857329"/>
            <a:chOff x="2367127" y="1455786"/>
            <a:chExt cx="728084" cy="857329"/>
          </a:xfrm>
        </p:grpSpPr>
        <p:pic>
          <p:nvPicPr>
            <p:cNvPr id="259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0" name="TextBox 259"/>
            <p:cNvSpPr txBox="1"/>
            <p:nvPr/>
          </p:nvSpPr>
          <p:spPr>
            <a:xfrm>
              <a:off x="2367127" y="185145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0.35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3946917" y="3011081"/>
            <a:ext cx="728084" cy="847456"/>
            <a:chOff x="703317" y="1438133"/>
            <a:chExt cx="728084" cy="847456"/>
          </a:xfrm>
        </p:grpSpPr>
        <p:pic>
          <p:nvPicPr>
            <p:cNvPr id="262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65" y="1438133"/>
              <a:ext cx="543465" cy="52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3" name="TextBox 262"/>
            <p:cNvSpPr txBox="1"/>
            <p:nvPr/>
          </p:nvSpPr>
          <p:spPr>
            <a:xfrm>
              <a:off x="703317" y="182392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0.49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5164597" y="2947931"/>
            <a:ext cx="728084" cy="910606"/>
            <a:chOff x="1922237" y="1409713"/>
            <a:chExt cx="728084" cy="910606"/>
          </a:xfrm>
        </p:grpSpPr>
        <p:pic>
          <p:nvPicPr>
            <p:cNvPr id="265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672" y="1409713"/>
              <a:ext cx="371693" cy="52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" name="TextBox 265"/>
            <p:cNvSpPr txBox="1"/>
            <p:nvPr/>
          </p:nvSpPr>
          <p:spPr>
            <a:xfrm>
              <a:off x="1922237" y="185865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0.91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5773437" y="2928570"/>
            <a:ext cx="870501" cy="929967"/>
            <a:chOff x="5590828" y="1408402"/>
            <a:chExt cx="870501" cy="929967"/>
          </a:xfrm>
        </p:grpSpPr>
        <p:pic>
          <p:nvPicPr>
            <p:cNvPr id="268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9" name="TextBox 268"/>
            <p:cNvSpPr txBox="1"/>
            <p:nvPr/>
          </p:nvSpPr>
          <p:spPr>
            <a:xfrm>
              <a:off x="5662036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0.21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6524694" y="2940726"/>
            <a:ext cx="728084" cy="917811"/>
            <a:chOff x="6899118" y="1437052"/>
            <a:chExt cx="728084" cy="917811"/>
          </a:xfrm>
        </p:grpSpPr>
        <p:pic>
          <p:nvPicPr>
            <p:cNvPr id="271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118" y="1437052"/>
              <a:ext cx="570689" cy="53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2" name="TextBox 271"/>
            <p:cNvSpPr txBox="1"/>
            <p:nvPr/>
          </p:nvSpPr>
          <p:spPr>
            <a:xfrm>
              <a:off x="6899118" y="1893198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0.28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7133534" y="2793129"/>
            <a:ext cx="843263" cy="1065408"/>
            <a:chOff x="7646464" y="1272961"/>
            <a:chExt cx="843263" cy="1065408"/>
          </a:xfrm>
        </p:grpSpPr>
        <p:pic>
          <p:nvPicPr>
            <p:cNvPr id="27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5" name="TextBox 274"/>
            <p:cNvSpPr txBox="1"/>
            <p:nvPr/>
          </p:nvSpPr>
          <p:spPr>
            <a:xfrm>
              <a:off x="7761643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0.14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8047483" y="2996942"/>
            <a:ext cx="728084" cy="861595"/>
            <a:chOff x="6281971" y="1460690"/>
            <a:chExt cx="728084" cy="861595"/>
          </a:xfrm>
        </p:grpSpPr>
        <p:pic>
          <p:nvPicPr>
            <p:cNvPr id="277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558" y="1460690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8" name="TextBox 277"/>
            <p:cNvSpPr txBox="1"/>
            <p:nvPr/>
          </p:nvSpPr>
          <p:spPr>
            <a:xfrm>
              <a:off x="6281971" y="186062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0.70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4555757" y="2913282"/>
            <a:ext cx="728084" cy="945255"/>
            <a:chOff x="1356120" y="1407342"/>
            <a:chExt cx="728084" cy="945255"/>
          </a:xfrm>
        </p:grpSpPr>
        <p:pic>
          <p:nvPicPr>
            <p:cNvPr id="280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19" y="1407342"/>
              <a:ext cx="422408" cy="515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" name="TextBox 280"/>
            <p:cNvSpPr txBox="1"/>
            <p:nvPr/>
          </p:nvSpPr>
          <p:spPr>
            <a:xfrm>
              <a:off x="1356120" y="1890932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0.77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82" name="TextBox 281"/>
          <p:cNvSpPr txBox="1"/>
          <p:nvPr/>
        </p:nvSpPr>
        <p:spPr>
          <a:xfrm>
            <a:off x="803997" y="1772012"/>
            <a:ext cx="6361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Sorted by SP distances from        </a:t>
            </a:r>
            <a:endParaRPr lang="en-US" sz="3200" dirty="0"/>
          </a:p>
        </p:txBody>
      </p:sp>
      <p:pic>
        <p:nvPicPr>
          <p:cNvPr id="283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752" y="1750003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51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47" grpId="0" animBg="1"/>
      <p:bldP spid="163" grpId="0" animBg="1"/>
      <p:bldP spid="165" grpId="0" animBg="1"/>
      <p:bldP spid="222" grpId="0" animBg="1"/>
      <p:bldP spid="2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Coordination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52400" y="1676400"/>
            <a:ext cx="8839199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We use the same permutation to obtain the ADS </a:t>
            </a:r>
            <a:r>
              <a:rPr lang="en-US" dirty="0" smtClean="0"/>
              <a:t>of all nodes, as a result: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ADS Sketches of different nodes are </a:t>
            </a:r>
            <a:r>
              <a:rPr lang="en-US" i="1" dirty="0" smtClean="0">
                <a:solidFill>
                  <a:schemeClr val="accent1"/>
                </a:solidFill>
              </a:rPr>
              <a:t>coordinated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dirty="0" smtClean="0"/>
              <a:t>related in a way that is useful for queries that involve multiple nodes (similarities, influence, distance) </a:t>
            </a:r>
            <a:r>
              <a:rPr lang="en-US" dirty="0" smtClean="0">
                <a:solidFill>
                  <a:schemeClr val="accent1"/>
                </a:solidFill>
              </a:rPr>
              <a:t>[Brewer, Early, Joyce 1972]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Generalize </a:t>
            </a:r>
            <a:r>
              <a:rPr lang="en-US" dirty="0" err="1" smtClean="0">
                <a:solidFill>
                  <a:schemeClr val="accent1"/>
                </a:solidFill>
              </a:rPr>
              <a:t>MinHash</a:t>
            </a:r>
            <a:r>
              <a:rPr lang="en-US" dirty="0" smtClean="0">
                <a:solidFill>
                  <a:schemeClr val="accent1"/>
                </a:solidFill>
              </a:rPr>
              <a:t> sketches  </a:t>
            </a:r>
            <a:r>
              <a:rPr lang="en-US" dirty="0" smtClean="0"/>
              <a:t>by adding a time/distance dimension</a:t>
            </a:r>
          </a:p>
        </p:txBody>
      </p:sp>
    </p:spTree>
    <p:extLst>
      <p:ext uri="{BB962C8B-B14F-4D97-AF65-F5344CB8AC3E}">
        <p14:creationId xmlns:p14="http://schemas.microsoft.com/office/powerpoint/2010/main" val="36174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ADSs </a:t>
            </a:r>
            <a:r>
              <a:rPr lang="en-US" dirty="0"/>
              <a:t>E</a:t>
            </a:r>
            <a:r>
              <a:rPr lang="en-US" dirty="0" smtClean="0"/>
              <a:t>fficiently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100" y="1981200"/>
                <a:ext cx="8229600" cy="380999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Pruned </a:t>
                </a:r>
                <a:r>
                  <a:rPr lang="en-US" dirty="0" err="1" smtClean="0"/>
                  <a:t>Dijkstra’s</a:t>
                </a:r>
                <a:r>
                  <a:rPr lang="en-US" dirty="0" smtClean="0"/>
                  <a:t> Algorithm: Build ADS entries by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increasing permutation rank</a:t>
                </a:r>
                <a:r>
                  <a:rPr lang="en-US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Local (Dynamic programming) Algorithm: Build </a:t>
                </a:r>
                <a:r>
                  <a:rPr lang="en-US" dirty="0"/>
                  <a:t>ADS entries by </a:t>
                </a:r>
                <a:r>
                  <a:rPr lang="en-US" b="1" dirty="0">
                    <a:solidFill>
                      <a:schemeClr val="tx2"/>
                    </a:solidFill>
                  </a:rPr>
                  <a:t>increasing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distance.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Either way, we scan outgoing edges of a node only after its ADS is modified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number of edge traversals is bounded by ADS size: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/>
                      </a:rPr>
                      <m:t>O</m:t>
                    </m:r>
                    <m:r>
                      <a:rPr lang="en-US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𝒌𝒎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ln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⁡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981200"/>
                <a:ext cx="8229600" cy="3809999"/>
              </a:xfrm>
              <a:blipFill rotWithShape="1">
                <a:blip r:embed="rId3"/>
                <a:stretch>
                  <a:fillRect l="-1926" t="-2080" r="-1556" b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87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Analytics on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868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Centralities/Influence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/>
              <a:t>The power/importance/coverage </a:t>
            </a:r>
            <a:r>
              <a:rPr lang="en-US" dirty="0"/>
              <a:t>of a node or a set of </a:t>
            </a:r>
            <a:r>
              <a:rPr lang="en-US" dirty="0" smtClean="0"/>
              <a:t>nodes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Applications:  </a:t>
            </a:r>
            <a:r>
              <a:rPr lang="en-US" dirty="0" smtClean="0"/>
              <a:t>ranking, viral </a:t>
            </a:r>
            <a:r>
              <a:rPr lang="en-US" dirty="0"/>
              <a:t>marketing,…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</a:rPr>
              <a:t>Similarities/Communities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tightly related are 2 or more </a:t>
            </a:r>
            <a:r>
              <a:rPr lang="en-US" dirty="0" smtClean="0"/>
              <a:t>nodes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pplications:  </a:t>
            </a:r>
            <a:r>
              <a:rPr lang="en-US" dirty="0" smtClean="0"/>
              <a:t>Friend/Product Recommendations, attribute completion, </a:t>
            </a:r>
            <a:r>
              <a:rPr lang="en-US" dirty="0"/>
              <a:t>Advertising, </a:t>
            </a:r>
            <a:r>
              <a:rPr lang="en-US" dirty="0" smtClean="0"/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157237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ADSs </a:t>
            </a:r>
            <a:r>
              <a:rPr lang="en-US" dirty="0"/>
              <a:t>E</a:t>
            </a:r>
            <a:r>
              <a:rPr lang="en-US" dirty="0" smtClean="0"/>
              <a:t>fficiently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16" y="1219200"/>
            <a:ext cx="8229600" cy="8381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Perform pruned </a:t>
            </a:r>
            <a:r>
              <a:rPr lang="en-US" dirty="0" err="1" smtClean="0"/>
              <a:t>Dijkstra</a:t>
            </a:r>
            <a:r>
              <a:rPr lang="en-US" dirty="0" smtClean="0"/>
              <a:t> from nodes by </a:t>
            </a:r>
            <a:r>
              <a:rPr lang="en-US" dirty="0" smtClean="0">
                <a:solidFill>
                  <a:schemeClr val="tx2"/>
                </a:solidFill>
              </a:rPr>
              <a:t>increasing permutation rank</a:t>
            </a:r>
            <a:r>
              <a:rPr lang="en-US" dirty="0"/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8124" y="2299549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781596" y="26887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308364" y="38148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3458302" y="53348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2157585" y="32631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1400432" y="29965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1355230" y="33281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3326571" y="387243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4250681" y="361810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2527378" y="362827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2998592" y="435164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4798813" y="452096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1792276" y="438406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1724829" y="55284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2132093" y="52727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2694512" y="49483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5708551" y="30828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5754135" y="34517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5726505" y="38070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2775202" y="52909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2500568" y="58357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6391114" y="28072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21385" y="42328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971931" y="33068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6643574" y="35916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6172537" y="39861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6925524" y="34190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1023698" y="30696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85" name="Oval 84"/>
          <p:cNvSpPr/>
          <p:nvPr/>
        </p:nvSpPr>
        <p:spPr>
          <a:xfrm>
            <a:off x="5076641" y="2755954"/>
            <a:ext cx="751552" cy="79566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576145" y="2513257"/>
            <a:ext cx="7576420" cy="4359254"/>
            <a:chOff x="576145" y="2513257"/>
            <a:chExt cx="7576420" cy="4359254"/>
          </a:xfrm>
        </p:grpSpPr>
        <p:sp>
          <p:nvSpPr>
            <p:cNvPr id="87" name="TextBox 86"/>
            <p:cNvSpPr txBox="1"/>
            <p:nvPr/>
          </p:nvSpPr>
          <p:spPr>
            <a:xfrm>
              <a:off x="873618" y="26619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7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76145" y="4057765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13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862832" y="626175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8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952605" y="641084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6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295230" y="26079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1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172537" y="527167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3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421173" y="292674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2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057400" y="251325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4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59150" y="55249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9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130967" y="5733344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12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656916" y="4213204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10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850383" y="2537907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11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489376" y="408993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5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00" name="Oval 99"/>
          <p:cNvSpPr/>
          <p:nvPr/>
        </p:nvSpPr>
        <p:spPr>
          <a:xfrm>
            <a:off x="6952360" y="2651886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>
            <a:endCxn id="23" idx="1"/>
          </p:cNvCxnSpPr>
          <p:nvPr/>
        </p:nvCxnSpPr>
        <p:spPr>
          <a:xfrm>
            <a:off x="5673869" y="3591668"/>
            <a:ext cx="428094" cy="947466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endCxn id="20" idx="3"/>
          </p:cNvCxnSpPr>
          <p:nvPr/>
        </p:nvCxnSpPr>
        <p:spPr>
          <a:xfrm flipV="1">
            <a:off x="5694701" y="3132239"/>
            <a:ext cx="407262" cy="423822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20" idx="5"/>
            <a:endCxn id="21" idx="2"/>
          </p:cNvCxnSpPr>
          <p:nvPr/>
        </p:nvCxnSpPr>
        <p:spPr>
          <a:xfrm flipV="1">
            <a:off x="6182057" y="3088370"/>
            <a:ext cx="682182" cy="43869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8" idx="0"/>
            <a:endCxn id="18" idx="3"/>
          </p:cNvCxnSpPr>
          <p:nvPr/>
        </p:nvCxnSpPr>
        <p:spPr>
          <a:xfrm flipV="1">
            <a:off x="2184704" y="3105483"/>
            <a:ext cx="448529" cy="717018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48" idx="1"/>
            <a:endCxn id="17" idx="5"/>
          </p:cNvCxnSpPr>
          <p:nvPr/>
        </p:nvCxnSpPr>
        <p:spPr>
          <a:xfrm flipH="1" flipV="1">
            <a:off x="1325248" y="2932100"/>
            <a:ext cx="819409" cy="908573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8" idx="6"/>
            <a:endCxn id="19" idx="2"/>
          </p:cNvCxnSpPr>
          <p:nvPr/>
        </p:nvCxnSpPr>
        <p:spPr>
          <a:xfrm flipV="1">
            <a:off x="2241339" y="3556062"/>
            <a:ext cx="3375895" cy="328481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47" idx="7"/>
          </p:cNvCxnSpPr>
          <p:nvPr/>
        </p:nvCxnSpPr>
        <p:spPr>
          <a:xfrm flipH="1">
            <a:off x="1844530" y="3583984"/>
            <a:ext cx="3850171" cy="1706982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21" idx="2"/>
          </p:cNvCxnSpPr>
          <p:nvPr/>
        </p:nvCxnSpPr>
        <p:spPr>
          <a:xfrm>
            <a:off x="6142010" y="3083879"/>
            <a:ext cx="722229" cy="4491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22" idx="1"/>
          </p:cNvCxnSpPr>
          <p:nvPr/>
        </p:nvCxnSpPr>
        <p:spPr>
          <a:xfrm>
            <a:off x="5708551" y="3575467"/>
            <a:ext cx="1452273" cy="657402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27" idx="6"/>
            <a:endCxn id="23" idx="2"/>
          </p:cNvCxnSpPr>
          <p:nvPr/>
        </p:nvCxnSpPr>
        <p:spPr>
          <a:xfrm flipV="1">
            <a:off x="4244237" y="4583004"/>
            <a:ext cx="1841138" cy="418860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47" idx="5"/>
            <a:endCxn id="14" idx="0"/>
          </p:cNvCxnSpPr>
          <p:nvPr/>
        </p:nvCxnSpPr>
        <p:spPr>
          <a:xfrm>
            <a:off x="1844530" y="5378705"/>
            <a:ext cx="1238107" cy="488425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48" idx="2"/>
            <a:endCxn id="25" idx="6"/>
          </p:cNvCxnSpPr>
          <p:nvPr/>
        </p:nvCxnSpPr>
        <p:spPr>
          <a:xfrm flipH="1" flipV="1">
            <a:off x="1136968" y="3833672"/>
            <a:ext cx="991101" cy="50871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4" idx="0"/>
            <a:endCxn id="26" idx="5"/>
          </p:cNvCxnSpPr>
          <p:nvPr/>
        </p:nvCxnSpPr>
        <p:spPr>
          <a:xfrm flipH="1">
            <a:off x="1957800" y="5867130"/>
            <a:ext cx="1124837" cy="341964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22" idx="0"/>
          </p:cNvCxnSpPr>
          <p:nvPr/>
        </p:nvCxnSpPr>
        <p:spPr>
          <a:xfrm>
            <a:off x="6925524" y="3157581"/>
            <a:ext cx="275347" cy="1057116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endCxn id="21" idx="3"/>
          </p:cNvCxnSpPr>
          <p:nvPr/>
        </p:nvCxnSpPr>
        <p:spPr>
          <a:xfrm flipV="1">
            <a:off x="6155104" y="3132239"/>
            <a:ext cx="725723" cy="1406895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5851703" y="4625099"/>
            <a:ext cx="751552" cy="795665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/>
                        </a:rPr>
                        <m:t>𝑘</m:t>
                      </m:r>
                      <m:r>
                        <a:rPr lang="en-US" sz="3200" i="1" dirty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86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00" grpId="0" animBg="1"/>
      <p:bldP spid="148" grpId="0" animBg="1"/>
      <p:bldP spid="14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Estimation from sketches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Estimation with All-Distances Sketches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228600" y="3200400"/>
                <a:ext cx="8785631" cy="114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Closeness similarity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accent1"/>
                        </a:solidFill>
                        <a:latin typeface="Cambria Math"/>
                      </a:rPr>
                      <m:t>𝐬𝐢𝐦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dirty="0" err="1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sz="2800" b="1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𝒋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sz="2800" dirty="0" smtClean="0"/>
                  <a:t>(W/</a:t>
                </a:r>
                <a:r>
                  <a:rPr lang="en-US" sz="2800" dirty="0" err="1" smtClean="0"/>
                  <a:t>Jaccard</a:t>
                </a:r>
                <a:r>
                  <a:rPr lang="en-US" sz="2800" dirty="0" smtClean="0"/>
                  <a:t> , cosine), from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accent1"/>
                        </a:solidFill>
                        <a:latin typeface="Cambria Math"/>
                      </a:rPr>
                      <m:t>𝐀𝐃𝐒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accent1"/>
                        </a:solidFill>
                        <a:latin typeface="Cambria Math"/>
                      </a:rPr>
                      <m:t>𝐀𝐃𝐒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𝒋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sz="2800" dirty="0" smtClean="0"/>
                  <a:t>w. RMSE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𝑶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accent1"/>
                    </a:solidFill>
                  </a:rPr>
                  <a:t>) </a:t>
                </a:r>
                <a:r>
                  <a:rPr lang="en-US" sz="2400" b="1" dirty="0" smtClean="0">
                    <a:solidFill>
                      <a:schemeClr val="accent1"/>
                    </a:solidFill>
                  </a:rPr>
                  <a:t>[</a:t>
                </a:r>
                <a:r>
                  <a:rPr lang="en-US" sz="2400" dirty="0" smtClean="0"/>
                  <a:t>C’ </a:t>
                </a:r>
                <a:r>
                  <a:rPr lang="en-US" sz="2400" dirty="0"/>
                  <a:t>DFGGW COSN </a:t>
                </a:r>
                <a:r>
                  <a:rPr lang="en-US" sz="2400" dirty="0" smtClean="0"/>
                  <a:t>13]</a:t>
                </a: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200400"/>
                <a:ext cx="8785631" cy="1143000"/>
              </a:xfrm>
              <a:prstGeom prst="rect">
                <a:avLst/>
              </a:prstGeom>
              <a:blipFill rotWithShape="1">
                <a:blip r:embed="rId3"/>
                <a:stretch>
                  <a:fillRect l="-1249" t="-4787" r="-76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228600" y="1143000"/>
                <a:ext cx="8552454" cy="99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Closeness centrality 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of node </a:t>
                </a:r>
                <a14:m>
                  <m:oMath xmlns:m="http://schemas.openxmlformats.org/officeDocument/2006/math">
                    <m:r>
                      <a:rPr lang="en-US" sz="2800" b="1" dirty="0">
                        <a:solidFill>
                          <a:schemeClr val="accent1"/>
                        </a:solidFill>
                        <a:latin typeface="Cambria Math"/>
                      </a:rPr>
                      <m:t>𝐢</m:t>
                    </m:r>
                  </m:oMath>
                </a14:m>
                <a:r>
                  <a:rPr lang="en-US" sz="2800" dirty="0" smtClean="0"/>
                  <a:t> , from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accent1"/>
                        </a:solidFill>
                        <a:latin typeface="Cambria Math"/>
                      </a:rPr>
                      <m:t>𝐀𝐃𝐒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 smtClean="0"/>
                  <a:t>with NRMSE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𝑶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accent1"/>
                    </a:solidFill>
                  </a:rPr>
                  <a:t>) (+concentration) </a:t>
                </a:r>
                <a:r>
                  <a:rPr lang="en-US" sz="2400" dirty="0" smtClean="0"/>
                  <a:t>[C’ 94, C’ Kaplan 04, C’ 14]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43000"/>
                <a:ext cx="8552454" cy="990600"/>
              </a:xfrm>
              <a:prstGeom prst="rect">
                <a:avLst/>
              </a:prstGeom>
              <a:blipFill rotWithShape="1">
                <a:blip r:embed="rId4"/>
                <a:stretch>
                  <a:fillRect l="-1284" t="-5556" b="-2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3"/>
          <p:cNvSpPr txBox="1">
            <a:spLocks/>
          </p:cNvSpPr>
          <p:nvPr/>
        </p:nvSpPr>
        <p:spPr>
          <a:xfrm>
            <a:off x="166873" y="5874793"/>
            <a:ext cx="8743950" cy="9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Side note: ADSs can also be used as distance oracles (estimate pairwise distances), spanners, and more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/>
              <p:cNvSpPr txBox="1">
                <a:spLocks/>
              </p:cNvSpPr>
              <p:nvPr/>
            </p:nvSpPr>
            <p:spPr>
              <a:xfrm>
                <a:off x="228600" y="2057400"/>
                <a:ext cx="8552453" cy="114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/>
                  <a:t>I</a:t>
                </a:r>
                <a:r>
                  <a:rPr lang="en-US" sz="2800" dirty="0" smtClean="0"/>
                  <a:t>nfluence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800" dirty="0" smtClean="0"/>
                  <a:t>, from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accent1"/>
                        </a:solidFill>
                        <a:latin typeface="Cambria Math"/>
                      </a:rPr>
                      <m:t>𝐀𝐃𝐒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accent1"/>
                        </a:solidFill>
                        <a:latin typeface="Cambria Math"/>
                      </a:rPr>
                      <m:t>𝐢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∈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800" b="1" dirty="0" smtClean="0">
                    <a:solidFill>
                      <a:schemeClr val="accent1"/>
                    </a:solidFill>
                  </a:rPr>
                  <a:t>, </a:t>
                </a:r>
                <a:r>
                  <a:rPr lang="en-US" sz="2800" dirty="0" smtClean="0"/>
                  <a:t>with NRMSE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𝑶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accent1"/>
                    </a:solidFill>
                  </a:rPr>
                  <a:t>) </a:t>
                </a:r>
                <a:r>
                  <a:rPr lang="en-US" sz="2400" dirty="0" smtClean="0"/>
                  <a:t>[C’ 94, Chen WY KDD 09, Du SGZ NIPS 13, C</a:t>
                </a:r>
                <a:r>
                  <a:rPr lang="en-US" sz="2400" dirty="0"/>
                  <a:t>’ DPW </a:t>
                </a:r>
                <a:r>
                  <a:rPr lang="en-US" sz="2400" dirty="0" smtClean="0"/>
                  <a:t>2014 ]+++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57400"/>
                <a:ext cx="8552453" cy="1143000"/>
              </a:xfrm>
              <a:prstGeom prst="rect">
                <a:avLst/>
              </a:prstGeom>
              <a:blipFill rotWithShape="1">
                <a:blip r:embed="rId5"/>
                <a:stretch>
                  <a:fillRect l="-1284" b="-7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/>
              <p:cNvSpPr txBox="1">
                <a:spLocks/>
              </p:cNvSpPr>
              <p:nvPr/>
            </p:nvSpPr>
            <p:spPr>
              <a:xfrm>
                <a:off x="228600" y="4419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chemeClr val="accent1"/>
                    </a:solidFill>
                  </a:rPr>
                  <a:t> distance, </a:t>
                </a:r>
                <a:r>
                  <a:rPr lang="en-US" sz="2800" dirty="0" smtClean="0"/>
                  <a:t>from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accent1"/>
                        </a:solidFill>
                        <a:latin typeface="Cambria Math"/>
                      </a:rPr>
                      <m:t>𝐀𝐃𝐒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chemeClr val="accent1"/>
                        </a:solidFill>
                        <a:latin typeface="Cambria Math"/>
                      </a:rPr>
                      <m:t>𝐀𝐃𝐒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𝒋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sz="2800" dirty="0" smtClean="0"/>
                  <a:t>with RMSE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𝑶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accent1"/>
                    </a:solidFill>
                  </a:rPr>
                  <a:t>) times max norm 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using [C’ KDD 2014]</a:t>
                </a:r>
              </a:p>
            </p:txBody>
          </p:sp>
        </mc:Choice>
        <mc:Fallback xmlns="">
          <p:sp>
            <p:nvSpPr>
              <p:cNvPr id="1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19600"/>
                <a:ext cx="8229600" cy="1143000"/>
              </a:xfrm>
              <a:prstGeom prst="rect">
                <a:avLst/>
              </a:prstGeom>
              <a:blipFill rotWithShape="1">
                <a:blip r:embed="rId6"/>
                <a:stretch>
                  <a:fillRect l="-1333" t="-4787"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01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Historic Inverse Probability (HIP) probability &amp; estimator</a:t>
            </a:r>
            <a:r>
              <a:rPr lang="en-US" dirty="0"/>
              <a:t> </a:t>
            </a:r>
            <a:r>
              <a:rPr lang="en-US" dirty="0" smtClean="0"/>
              <a:t>[C’ 2014]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828800"/>
                <a:ext cx="8991600" cy="350520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The </a:t>
                </a:r>
                <a:r>
                  <a:rPr lang="en-US" b="1" i="1" dirty="0" smtClean="0">
                    <a:solidFill>
                      <a:schemeClr val="tx2"/>
                    </a:solidFill>
                  </a:rPr>
                  <a:t>HIP inclusion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𝑣𝑖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ADS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dirty="0"/>
                  <a:t>conditioned</a:t>
                </a:r>
                <a:r>
                  <a:rPr lang="en-US" dirty="0"/>
                  <a:t> on fixed rank values of </a:t>
                </a:r>
                <a:r>
                  <a:rPr lang="en-US" dirty="0" smtClean="0"/>
                  <a:t>other nodes.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To estimate centrality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we estimate </a:t>
                </a:r>
                <a:r>
                  <a:rPr lang="en-US" dirty="0"/>
                  <a:t>the “</a:t>
                </a:r>
                <a:r>
                  <a:rPr lang="en-US" b="1" dirty="0">
                    <a:solidFill>
                      <a:schemeClr val="tx2"/>
                    </a:solidFill>
                  </a:rPr>
                  <a:t>presence”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𝒊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with respect to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</a:rPr>
                      <m:t>𝒗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↝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(=1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↝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en-US" dirty="0"/>
                  <a:t>, 0 otherwise</a:t>
                </a:r>
                <a:r>
                  <a:rPr lang="en-US" dirty="0" smtClean="0"/>
                  <a:t>) using “inverse-probability” [HT52]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𝒗𝒊</m:t>
                        </m:r>
                      </m:sub>
                    </m:sSub>
                    <m:r>
                      <a:rPr lang="en-US" b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𝒑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en-US" dirty="0" smtClean="0"/>
                  <a:t> </a:t>
                </a:r>
                <a:r>
                  <a:rPr lang="en-US" sz="3200" dirty="0" smtClean="0"/>
                  <a:t>This is unbiased (when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𝑝</m:t>
                    </m:r>
                    <m:r>
                      <a:rPr lang="en-US" sz="3200" b="0" i="1" smtClean="0">
                        <a:latin typeface="Cambria Math"/>
                      </a:rPr>
                      <m:t>&gt;</m:t>
                    </m:r>
                    <m:r>
                      <a:rPr lang="en-US" sz="32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3200" dirty="0" smtClean="0"/>
                  <a:t>).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828800"/>
                <a:ext cx="8991600" cy="3505200"/>
              </a:xfrm>
              <a:blipFill rotWithShape="1">
                <a:blip r:embed="rId3"/>
                <a:stretch>
                  <a:fillRect l="-1492" t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52400" y="5105400"/>
                <a:ext cx="8991600" cy="129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-457200">
                  <a:buFont typeface="Wingdings" panose="05000000000000000000" pitchFamily="2" charset="2"/>
                  <a:buChar char="§"/>
                </a:pPr>
                <a:r>
                  <a:rPr lang="en-US" sz="3200" dirty="0" smtClean="0"/>
                  <a:t>For bottom-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i="1" dirty="0" smtClean="0"/>
                  <a:t>  ADS and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𝑟</m:t>
                    </m:r>
                    <m:r>
                      <a:rPr lang="en-US" sz="3200" i="1" smtClean="0">
                        <a:latin typeface="Cambria Math"/>
                      </a:rPr>
                      <m:t>∼</m:t>
                    </m:r>
                    <m:r>
                      <a:rPr lang="en-US" sz="3200" i="1" smtClean="0">
                        <a:latin typeface="Cambria Math"/>
                      </a:rPr>
                      <m:t>𝑈</m:t>
                    </m:r>
                    <m:r>
                      <a:rPr lang="en-US" sz="3200" i="1" smtClean="0">
                        <a:latin typeface="Cambria Math"/>
                      </a:rPr>
                      <m:t>[</m:t>
                    </m:r>
                    <m:r>
                      <a:rPr lang="en-US" sz="3200" i="1" smtClean="0">
                        <a:latin typeface="Cambria Math"/>
                      </a:rPr>
                      <m:t>0</m:t>
                    </m:r>
                    <m:r>
                      <a:rPr lang="en-US" sz="3200" i="1" smtClean="0">
                        <a:latin typeface="Cambria Math"/>
                      </a:rPr>
                      <m:t>,</m:t>
                    </m:r>
                    <m:r>
                      <a:rPr lang="en-US" sz="3200" i="1" smtClean="0">
                        <a:latin typeface="Cambria Math"/>
                      </a:rPr>
                      <m:t>1</m:t>
                    </m:r>
                    <m:r>
                      <a:rPr lang="en-US" sz="3200" i="1" smtClean="0">
                        <a:latin typeface="Cambria Math"/>
                      </a:rPr>
                      <m:t>]</m:t>
                    </m:r>
                  </m:oMath>
                </a14:m>
                <a:endParaRPr lang="en-US" sz="3200" i="1" dirty="0" smtClean="0"/>
              </a:p>
              <a:p>
                <a:pPr marL="0" lvl="1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3200" i="1" dirty="0" smtClean="0">
                              <a:latin typeface="Cambria Math"/>
                            </a:rPr>
                            <m:t>𝑣𝑖</m:t>
                          </m:r>
                        </m:sub>
                      </m:sSub>
                      <m:r>
                        <a:rPr lang="en-US" sz="3200" i="1" dirty="0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/>
                        <m:t>k</m:t>
                      </m:r>
                      <m:r>
                        <m:rPr>
                          <m:nor/>
                        </m:rPr>
                        <a:rPr lang="en-US" sz="3200" baseline="30000" dirty="0"/>
                        <m:t>th</m:t>
                      </m:r>
                      <m:r>
                        <m:rPr>
                          <m:lit/>
                        </m:rP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{</m:t>
                      </m:r>
                      <m:r>
                        <a:rPr lang="en-US" sz="3200" i="1" dirty="0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)|</m:t>
                      </m:r>
                      <m:r>
                        <a:rPr lang="en-US" sz="3200" i="1" dirty="0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200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ADS</m:t>
                      </m:r>
                      <m:d>
                        <m:dPr>
                          <m:ctrlP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d>
                      <m: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sz="3200" i="1" dirty="0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sz="3200" i="1" dirty="0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32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05400"/>
                <a:ext cx="8991600" cy="1295400"/>
              </a:xfrm>
              <a:prstGeom prst="rect">
                <a:avLst/>
              </a:prstGeom>
              <a:blipFill rotWithShape="1">
                <a:blip r:embed="rId4"/>
                <a:stretch>
                  <a:fillRect l="-1492"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HIP estimates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163652" y="2222909"/>
            <a:ext cx="870501" cy="1171156"/>
            <a:chOff x="5590828" y="1408402"/>
            <a:chExt cx="870501" cy="1171156"/>
          </a:xfrm>
        </p:grpSpPr>
        <p:pic>
          <p:nvPicPr>
            <p:cNvPr id="4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662036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0.21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973" y="1299711"/>
                <a:ext cx="31804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Bottom-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 smtClean="0"/>
                  <a:t> ADS of 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3" y="1299711"/>
                <a:ext cx="318042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789" t="-12500" r="-114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756614" y="2275320"/>
            <a:ext cx="728084" cy="1118745"/>
            <a:chOff x="3032291" y="1377160"/>
            <a:chExt cx="728084" cy="1118745"/>
          </a:xfrm>
        </p:grpSpPr>
        <p:pic>
          <p:nvPicPr>
            <p:cNvPr id="8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032291" y="203424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0.63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38021" y="2286000"/>
            <a:ext cx="728084" cy="1108065"/>
            <a:chOff x="4279398" y="1418493"/>
            <a:chExt cx="728084" cy="1108065"/>
          </a:xfrm>
        </p:grpSpPr>
        <p:pic>
          <p:nvPicPr>
            <p:cNvPr id="11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418493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279398" y="2064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0.42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19428" y="2162955"/>
            <a:ext cx="728084" cy="1231110"/>
            <a:chOff x="3708430" y="1348448"/>
            <a:chExt cx="728084" cy="1231110"/>
          </a:xfrm>
        </p:grpSpPr>
        <p:pic>
          <p:nvPicPr>
            <p:cNvPr id="14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708430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0.56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00836" y="2216487"/>
            <a:ext cx="728084" cy="1177578"/>
            <a:chOff x="8315506" y="1401980"/>
            <a:chExt cx="728084" cy="1177578"/>
          </a:xfrm>
        </p:grpSpPr>
        <p:pic>
          <p:nvPicPr>
            <p:cNvPr id="17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315506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0.07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82244" y="2270293"/>
            <a:ext cx="728084" cy="1123772"/>
            <a:chOff x="2429109" y="1455786"/>
            <a:chExt cx="728084" cy="1123772"/>
          </a:xfrm>
        </p:grpSpPr>
        <p:pic>
          <p:nvPicPr>
            <p:cNvPr id="20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429109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0.35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87476" y="2097825"/>
            <a:ext cx="843263" cy="1296240"/>
            <a:chOff x="7646464" y="1272961"/>
            <a:chExt cx="843263" cy="1296240"/>
          </a:xfrm>
        </p:grpSpPr>
        <p:pic>
          <p:nvPicPr>
            <p:cNvPr id="23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704053" y="2107536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0.14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95" y="1288552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93358" y="3587175"/>
                <a:ext cx="52950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 smtClean="0"/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358" y="3587175"/>
                <a:ext cx="529504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2500" r="-2758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34853" y="5486400"/>
                <a:ext cx="6474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 smtClean="0"/>
                  <a:t>:2</a:t>
                </a:r>
                <a:r>
                  <a:rPr lang="en-US" sz="2800" baseline="30000" dirty="0" smtClean="0"/>
                  <a:t>nd</a:t>
                </a:r>
                <a:r>
                  <a:rPr lang="en-US" sz="2800" dirty="0" smtClean="0"/>
                  <a:t> smallest r value among  closer nodes</a:t>
                </a:r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853" y="5486400"/>
                <a:ext cx="6474253" cy="523220"/>
              </a:xfrm>
              <a:prstGeom prst="rect">
                <a:avLst/>
              </a:prstGeom>
              <a:blipFill rotWithShape="1"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711766" y="3625274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766" y="3625274"/>
                <a:ext cx="505267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837190" y="3625274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190" y="3625274"/>
                <a:ext cx="505267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267372" y="361777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0.63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72" y="3617772"/>
                <a:ext cx="1045479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247512" y="3587175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0.56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512" y="3587175"/>
                <a:ext cx="1045479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163652" y="3625273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0.35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652" y="3625273"/>
                <a:ext cx="104547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086367" y="3617771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0.21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367" y="3617771"/>
                <a:ext cx="1045479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193851" y="3587175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0.42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851" y="3587175"/>
                <a:ext cx="1045479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75691" y="4541404"/>
                <a:ext cx="1261499" cy="844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𝑎</m:t>
                    </m:r>
                    <m:r>
                      <a:rPr lang="en-US" sz="32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3200" dirty="0" smtClean="0"/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91" y="4541404"/>
                <a:ext cx="1261499" cy="844462"/>
              </a:xfrm>
              <a:prstGeom prst="rect">
                <a:avLst/>
              </a:prstGeom>
              <a:blipFill rotWithShape="1">
                <a:blip r:embed="rId19"/>
                <a:stretch>
                  <a:fillRect r="-11594" b="-4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659552" y="457950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552" y="4579503"/>
                <a:ext cx="505267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784976" y="457950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976" y="4579503"/>
                <a:ext cx="505267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215158" y="4572001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1</m:t>
                      </m:r>
                      <m:r>
                        <a:rPr lang="en-US" sz="3200" b="0" i="1" smtClean="0">
                          <a:latin typeface="Cambria Math"/>
                        </a:rPr>
                        <m:t>.59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158" y="4572001"/>
                <a:ext cx="1045479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195298" y="4541404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1</m:t>
                      </m:r>
                      <m:r>
                        <a:rPr lang="en-US" sz="3200" b="0" i="1" smtClean="0">
                          <a:latin typeface="Cambria Math"/>
                        </a:rPr>
                        <m:t>.79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98" y="4541404"/>
                <a:ext cx="1045479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111438" y="457950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</a:rPr>
                        <m:t>.86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438" y="4579502"/>
                <a:ext cx="1045479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034153" y="4572000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4</m:t>
                      </m:r>
                      <m:r>
                        <a:rPr lang="en-US" sz="3200" b="0" i="1" smtClean="0">
                          <a:latin typeface="Cambria Math"/>
                        </a:rPr>
                        <m:t>.76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153" y="4572000"/>
                <a:ext cx="1045479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141637" y="4541404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</a:rPr>
                        <m:t>.38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637" y="4541404"/>
                <a:ext cx="1045479" cy="58477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76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 cardinality estimate</a:t>
            </a:r>
            <a:endParaRPr lang="en-US" dirty="0"/>
          </a:p>
        </p:txBody>
      </p:sp>
      <p:pic>
        <p:nvPicPr>
          <p:cNvPr id="4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9" y="2008754"/>
            <a:ext cx="870501" cy="5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973" y="1299711"/>
                <a:ext cx="31804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Bottom-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 smtClean="0"/>
                  <a:t> ADS of 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3" y="1299711"/>
                <a:ext cx="3180422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4789" t="-12500" r="-114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57" y="2061165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23" y="2071845"/>
            <a:ext cx="507815" cy="6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001" y="1948800"/>
            <a:ext cx="463956" cy="59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90" y="2002332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628" y="2056138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43" y="1883670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95" y="1288552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39157" y="3280832"/>
                <a:ext cx="5345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 smtClean="0"/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57" y="3280832"/>
                <a:ext cx="534505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2500" r="-2840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023018" y="3299882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18" y="3299882"/>
                <a:ext cx="505267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148442" y="3299882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42" y="3299882"/>
                <a:ext cx="505267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578624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1</m:t>
                      </m:r>
                      <m:r>
                        <a:rPr lang="en-US" sz="3200" b="0" i="1" smtClean="0">
                          <a:latin typeface="Cambria Math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</a:rPr>
                        <m:t>59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624" y="3299882"/>
                <a:ext cx="1045479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558764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1</m:t>
                      </m:r>
                      <m:r>
                        <a:rPr lang="en-US" sz="3200" b="0" i="1" smtClean="0">
                          <a:latin typeface="Cambria Math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</a:rPr>
                        <m:t>79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64" y="3299882"/>
                <a:ext cx="1045479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474904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</a:rPr>
                        <m:t>86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04" y="3299882"/>
                <a:ext cx="104547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397619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4</m:t>
                      </m:r>
                      <m:r>
                        <a:rPr lang="en-US" sz="3200" b="0" i="1" smtClean="0">
                          <a:latin typeface="Cambria Math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</a:rPr>
                        <m:t>76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19" y="3299882"/>
                <a:ext cx="1045479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505103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</a:rPr>
                        <m:t>38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03" y="3299882"/>
                <a:ext cx="1045479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462071" y="2705807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distance: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023018" y="270580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18" y="2705807"/>
                <a:ext cx="505267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48442" y="270580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42" y="2705807"/>
                <a:ext cx="505267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907331" y="270580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331" y="2705807"/>
                <a:ext cx="505267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4558764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64" y="2705807"/>
                <a:ext cx="732893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474904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04" y="2705807"/>
                <a:ext cx="732893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397619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19" y="2705807"/>
                <a:ext cx="732893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505103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03" y="2705807"/>
                <a:ext cx="732893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/>
              <p:cNvSpPr txBox="1">
                <a:spLocks/>
              </p:cNvSpPr>
              <p:nvPr/>
            </p:nvSpPr>
            <p:spPr>
              <a:xfrm>
                <a:off x="101065" y="4056944"/>
                <a:ext cx="8661936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 Query: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𝟔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 { 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𝒗𝒊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} |= 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𝑰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𝒗𝒊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𝟔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5" y="4056944"/>
                <a:ext cx="8661936" cy="914400"/>
              </a:xfrm>
              <a:prstGeom prst="rect">
                <a:avLst/>
              </a:prstGeom>
              <a:blipFill rotWithShape="1">
                <a:blip r:embed="rId26"/>
                <a:stretch>
                  <a:fillRect l="-774"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/>
              <p:cNvSpPr txBox="1">
                <a:spLocks/>
              </p:cNvSpPr>
              <p:nvPr/>
            </p:nvSpPr>
            <p:spPr>
              <a:xfrm>
                <a:off x="101064" y="4800600"/>
                <a:ext cx="8915400" cy="1828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acc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𝒗𝒊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𝑨𝑫𝑺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𝒗𝒊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𝒗𝒊</m:t>
                              </m:r>
                            </m:sub>
                          </m:sSub>
                        </m:e>
                      </m:nary>
                      <m:r>
                        <a:rPr lang="en-US" sz="28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59</m:t>
                      </m:r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59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5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4" y="4800600"/>
                <a:ext cx="8915400" cy="182880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92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1" grpId="0"/>
      <p:bldP spid="5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of HIP cardinality Estimate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3782683"/>
                <a:ext cx="8915400" cy="846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Has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 Coefficient of Variation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𝜎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𝜇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 smtClean="0"/>
                  <a:t> 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782683"/>
                <a:ext cx="8915400" cy="846065"/>
              </a:xfrm>
              <a:prstGeom prst="rect">
                <a:avLst/>
              </a:prstGeom>
              <a:blipFill rotWithShape="1">
                <a:blip r:embed="rId3"/>
                <a:stretch>
                  <a:fillRect l="-1709" b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566413" y="2258683"/>
                <a:ext cx="6058619" cy="1828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𝒗𝒊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𝑨𝑫𝑺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| 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𝒗𝒊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𝒗𝒊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413" y="2258683"/>
                <a:ext cx="6058619" cy="18288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0" y="1621765"/>
            <a:ext cx="9053423" cy="109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Lemma:</a:t>
            </a:r>
            <a:r>
              <a:rPr lang="en-US" dirty="0" smtClean="0"/>
              <a:t>  The HIP neighborhood cardinality estimator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4671818"/>
            <a:ext cx="8915400" cy="1125244"/>
            <a:chOff x="228600" y="4671818"/>
            <a:chExt cx="8824823" cy="1125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05978" y="4671818"/>
                  <a:ext cx="8347445" cy="11252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/>
                    <a:t>This is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n-US" sz="3200" dirty="0" smtClean="0"/>
                    <a:t>  improvement over “</a:t>
                  </a:r>
                  <a:r>
                    <a:rPr lang="en-US" sz="3200" dirty="0" err="1" smtClean="0"/>
                    <a:t>MinHash</a:t>
                  </a:r>
                  <a:r>
                    <a:rPr lang="en-US" sz="3200" dirty="0" smtClean="0"/>
                    <a:t>” estimators [C’ 94].  Also optimally uses sketch</a:t>
                  </a:r>
                  <a:r>
                    <a:rPr lang="en-US" sz="3200" dirty="0"/>
                    <a:t>.</a:t>
                  </a:r>
                  <a:endParaRPr lang="en-US" sz="3200" dirty="0" smtClean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978" y="4671818"/>
                  <a:ext cx="8347445" cy="112524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880" t="-2162" b="-16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ight Arrow 8"/>
            <p:cNvSpPr/>
            <p:nvPr/>
          </p:nvSpPr>
          <p:spPr>
            <a:xfrm>
              <a:off x="228600" y="5122768"/>
              <a:ext cx="47737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632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HIP estimates of Centrality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338470" y="1447800"/>
                <a:ext cx="6058619" cy="220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𝒗𝒊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342900" lvl="1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dirty="0" smtClean="0"/>
                  <a:t> non increasing;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dirty="0" smtClean="0"/>
                  <a:t> some filter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470" y="1447800"/>
                <a:ext cx="6058619" cy="2209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358348" y="4267200"/>
                <a:ext cx="6058619" cy="1600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solidFill>
                  <a:srgbClr val="00B05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𝑨𝑫𝑺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𝒗𝒊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𝒗𝒊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348" y="4267200"/>
                <a:ext cx="6058619" cy="16002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8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HIP estimates: closeness to good/evil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973" y="1299711"/>
                <a:ext cx="31804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Bottom-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 smtClean="0"/>
                  <a:t> ADS of 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3" y="1299711"/>
                <a:ext cx="318042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789" t="-12500" r="-114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95" y="1288552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/>
              <p:cNvSpPr txBox="1">
                <a:spLocks/>
              </p:cNvSpPr>
              <p:nvPr/>
            </p:nvSpPr>
            <p:spPr>
              <a:xfrm>
                <a:off x="785974" y="4643481"/>
                <a:ext cx="7458287" cy="129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Filter: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measures “goodness”</a:t>
                </a:r>
              </a:p>
              <a:p>
                <a:pPr marL="0" indent="0">
                  <a:buNone/>
                </a:pPr>
                <a:r>
                  <a:rPr lang="en-US" dirty="0" smtClean="0"/>
                  <a:t>Distance-decay “kernel”: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𝒗𝒊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74" y="4643481"/>
                <a:ext cx="7458287" cy="1295400"/>
              </a:xfrm>
              <a:prstGeom prst="rect">
                <a:avLst/>
              </a:prstGeom>
              <a:blipFill rotWithShape="1">
                <a:blip r:embed="rId5"/>
                <a:stretch>
                  <a:fillRect l="-2126" t="-5660"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9" y="2008754"/>
            <a:ext cx="870501" cy="5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57" y="2061165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23" y="2071845"/>
            <a:ext cx="507815" cy="6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001" y="1948800"/>
            <a:ext cx="463956" cy="59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90" y="2002332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628" y="2056138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43" y="1883670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39157" y="3280832"/>
                <a:ext cx="5345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 smtClean="0"/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57" y="3280832"/>
                <a:ext cx="534505" cy="584775"/>
              </a:xfrm>
              <a:prstGeom prst="rect">
                <a:avLst/>
              </a:prstGeom>
              <a:blipFill rotWithShape="1">
                <a:blip r:embed="rId13"/>
                <a:stretch>
                  <a:fillRect t="-12500" r="-2840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023018" y="3299882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18" y="3299882"/>
                <a:ext cx="505267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148442" y="3299882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42" y="3299882"/>
                <a:ext cx="505267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578624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1</m:t>
                      </m:r>
                      <m:r>
                        <a:rPr lang="en-US" sz="3200" b="0" i="1" smtClean="0">
                          <a:latin typeface="Cambria Math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</a:rPr>
                        <m:t>59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624" y="3299882"/>
                <a:ext cx="104547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558764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1</m:t>
                      </m:r>
                      <m:r>
                        <a:rPr lang="en-US" sz="3200" b="0" i="1" smtClean="0">
                          <a:latin typeface="Cambria Math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</a:rPr>
                        <m:t>79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64" y="3299882"/>
                <a:ext cx="1045479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6474904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</a:rPr>
                        <m:t>86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04" y="3299882"/>
                <a:ext cx="1045479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397619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4</m:t>
                      </m:r>
                      <m:r>
                        <a:rPr lang="en-US" sz="3200" b="0" i="1" smtClean="0">
                          <a:latin typeface="Cambria Math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</a:rPr>
                        <m:t>76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19" y="3299882"/>
                <a:ext cx="1045479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505103" y="329988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</a:rPr>
                        <m:t>.</m:t>
                      </m:r>
                      <m:r>
                        <a:rPr lang="en-US" sz="3200" b="0" i="1" smtClean="0">
                          <a:latin typeface="Cambria Math"/>
                        </a:rPr>
                        <m:t>38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03" y="3299882"/>
                <a:ext cx="1045479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>
            <a:off x="462071" y="2705807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distance: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023018" y="270580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18" y="2705807"/>
                <a:ext cx="505267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148442" y="270580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42" y="2705807"/>
                <a:ext cx="505267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3907331" y="2705807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331" y="2705807"/>
                <a:ext cx="505267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4558764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64" y="2705807"/>
                <a:ext cx="732893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6474904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04" y="2705807"/>
                <a:ext cx="732893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7397619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19" y="2705807"/>
                <a:ext cx="732893" cy="58477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5505103" y="2705807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03" y="2705807"/>
                <a:ext cx="732893" cy="584775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39157" y="3999899"/>
            <a:ext cx="7379996" cy="603825"/>
            <a:chOff x="850772" y="4018949"/>
            <a:chExt cx="7379996" cy="6038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850772" y="4018949"/>
                  <a:ext cx="57579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𝜷</m:t>
                      </m:r>
                    </m:oMath>
                  </a14:m>
                  <a:r>
                    <a:rPr lang="en-US" sz="3200" b="1" dirty="0" smtClean="0">
                      <a:solidFill>
                        <a:srgbClr val="00B050"/>
                      </a:solidFill>
                    </a:rPr>
                    <a:t>:</a:t>
                  </a:r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772" y="4018949"/>
                  <a:ext cx="575799" cy="584775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t="-12500" r="-25263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934633" y="4037999"/>
                  <a:ext cx="52289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4633" y="4037999"/>
                  <a:ext cx="522899" cy="584775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2060057" y="4037999"/>
                  <a:ext cx="52289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0057" y="4037999"/>
                  <a:ext cx="522899" cy="584775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3490239" y="4037999"/>
                  <a:ext cx="52289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239" y="4037999"/>
                  <a:ext cx="522899" cy="584775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4470379" y="4037999"/>
                  <a:ext cx="92153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0379" y="4037999"/>
                  <a:ext cx="921534" cy="584775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6386519" y="4037999"/>
                  <a:ext cx="52289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6519" y="4037999"/>
                  <a:ext cx="522899" cy="584775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7309234" y="4037999"/>
                  <a:ext cx="92153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234" y="4037999"/>
                  <a:ext cx="921534" cy="584775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5416718" y="4037999"/>
                  <a:ext cx="92153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6718" y="4037999"/>
                  <a:ext cx="921534" cy="584775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/>
              <p:cNvSpPr txBox="1">
                <a:spLocks/>
              </p:cNvSpPr>
              <p:nvPr/>
            </p:nvSpPr>
            <p:spPr>
              <a:xfrm>
                <a:off x="34850" y="5638800"/>
                <a:ext cx="9178506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𝐴𝐷𝑆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𝑣𝑖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59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10</m:t>
                          </m:r>
                        </m:sup>
                      </m:sSup>
                      <m:r>
                        <a:rPr lang="en-US" sz="2800" b="0" i="0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en-US" sz="28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0" y="5638800"/>
                <a:ext cx="9178506" cy="1066800"/>
              </a:xfrm>
              <a:prstGeom prst="rect">
                <a:avLst/>
              </a:prstGeom>
              <a:blipFill rotWithShape="1">
                <a:blip r:embed="rId36"/>
                <a:stretch>
                  <a:fillRect b="-6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07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Similarity/Influence Estimation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We work with HIP inclusions and sum estimators (estimate separately contribution of each node)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2819400"/>
            <a:ext cx="8458200" cy="1439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We use </a:t>
            </a:r>
            <a:r>
              <a:rPr lang="en-US" sz="2800" i="1" dirty="0" smtClean="0">
                <a:solidFill>
                  <a:schemeClr val="tx2"/>
                </a:solidFill>
              </a:rPr>
              <a:t>monotone estimation formulation </a:t>
            </a:r>
            <a:r>
              <a:rPr lang="en-US" sz="2800" dirty="0" smtClean="0"/>
              <a:t>[C’K Random 2014; C’ PODC  2014] and the </a:t>
            </a:r>
            <a:r>
              <a:rPr lang="en-US" sz="2800" i="1" dirty="0" smtClean="0">
                <a:solidFill>
                  <a:schemeClr val="tx2"/>
                </a:solidFill>
              </a:rPr>
              <a:t>L* estimator </a:t>
            </a:r>
            <a:r>
              <a:rPr lang="en-US" sz="2800" dirty="0" smtClean="0"/>
              <a:t>(unique optimal monotone unbiased nonnegative sum estimator)</a:t>
            </a:r>
            <a:endParaRPr lang="en-US" sz="28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44690" y="44852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Influence:  can be estimated by merging ADS sketches and applying centrality estimator, but L* is tighter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81000" y="5486400"/>
            <a:ext cx="8458200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Similarity:  inverse-probability on joint inclusion may not even apply, L* gets around the problem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8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03860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600" b="1" dirty="0" smtClean="0">
                    <a:solidFill>
                      <a:srgbClr val="C00000"/>
                    </a:solidFill>
                  </a:rPr>
                  <a:t>Modeling: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600" dirty="0" smtClean="0"/>
                  <a:t>Models must capture “reality”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600" dirty="0" smtClean="0"/>
                  <a:t>Be flexible to allow fitting to problem (tunable parameters)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600" b="1" dirty="0">
                    <a:solidFill>
                      <a:srgbClr val="C00000"/>
                    </a:solidFill>
                  </a:rPr>
                  <a:t>Scalability: 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600" i="1" dirty="0">
                            <a:latin typeface="Cambria Math"/>
                          </a:rPr>
                          <m:t>9</m:t>
                        </m:r>
                        <m:r>
                          <a:rPr lang="en-US" sz="3600" i="1" dirty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dirty="0"/>
                  <a:t> interactions (edges),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600" i="1" dirty="0">
                            <a:latin typeface="Cambria Math"/>
                          </a:rPr>
                          <m:t>8</m:t>
                        </m:r>
                        <m:r>
                          <a:rPr lang="en-US" sz="3600" i="1" dirty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36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/>
                  <a:t> entities (nodes) </a:t>
                </a:r>
                <a:endParaRPr lang="en-US" sz="4000" dirty="0" smtClean="0">
                  <a:solidFill>
                    <a:schemeClr val="tx2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sz="36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038600"/>
              </a:xfrm>
              <a:blipFill rotWithShape="1">
                <a:blip r:embed="rId3"/>
                <a:stretch>
                  <a:fillRect l="-1926" t="-2262" b="-1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71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</a:t>
            </a:r>
            <a:r>
              <a:rPr lang="en-US" dirty="0" err="1" smtClean="0"/>
              <a:t>Jaccard</a:t>
            </a:r>
            <a:r>
              <a:rPr lang="en-US" dirty="0" smtClean="0"/>
              <a:t> Closeness Similarity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3509" y="4789714"/>
                <a:ext cx="8610600" cy="19050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&gt;</m:t>
                    </m:r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  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&gt;</m:t>
                    </m:r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 </a:t>
                </a:r>
                <a:r>
                  <a:rPr lang="en-US" b="1" dirty="0"/>
                  <a:t>only</a:t>
                </a:r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 ∈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𝑨𝑫𝑺</m:t>
                    </m:r>
                    <m:d>
                      <m:d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e>
                    </m:d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𝑨𝑫𝑺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>
                    <a:ea typeface="Cambria Math"/>
                  </a:rPr>
                  <a:t> </a:t>
                </a:r>
                <a:r>
                  <a:rPr lang="en-US" dirty="0" smtClean="0">
                    <a:ea typeface="Cambria Math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 easy to 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𝒔𝒊𝒎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2"/>
                            </a:solidFill>
                          </a:rPr>
                          <m:t> </m:t>
                        </m:r>
                      </m:e>
                    </m:acc>
                    <m:d>
                      <m:dPr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𝒋</m:t>
                        </m:r>
                      </m:e>
                    </m:d>
                  </m:oMath>
                </a14:m>
                <a:r>
                  <a:rPr lang="en-US" dirty="0" smtClean="0"/>
                  <a:t> using only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𝑨𝑫𝑺</m:t>
                    </m:r>
                    <m:d>
                      <m:d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e>
                    </m:d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𝑨𝑫𝑺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We use L*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dirty="0" smtClean="0"/>
                  <a:t>.  We show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/>
                  <a:t> (inverse probability). Get relative 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  on denominator, additive error of same order on numerator.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509" y="4789714"/>
                <a:ext cx="8610600" cy="1905000"/>
              </a:xfrm>
              <a:blipFill rotWithShape="1">
                <a:blip r:embed="rId3"/>
                <a:stretch>
                  <a:fillRect l="-708" r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04800" y="1295400"/>
                <a:ext cx="8610600" cy="34943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SP-distance; using kernel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𝜶</m:t>
                    </m:r>
                    <m:d>
                      <m:d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𝒊𝒋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US" b="1" i="1" dirty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  <m:r>
                                  <a:rPr lang="en-US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𝒊𝒋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  <m:sup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sup>
                    </m:sSup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b="1" dirty="0" err="1" smtClean="0"/>
                  <a:t>sim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err="1" smtClean="0">
                            <a:latin typeface="Cambria Math"/>
                          </a:rPr>
                          <m:t>𝒊</m:t>
                        </m:r>
                        <m:r>
                          <a:rPr lang="en-US" b="1" i="1" dirty="0" smtClean="0">
                            <a:latin typeface="Cambria Math"/>
                          </a:rPr>
                          <m:t>,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𝒋</m:t>
                        </m:r>
                      </m:e>
                    </m:d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latin typeface="Cambria Math"/>
                                  </a:rPr>
                                  <m:t>𝐦𝐢𝐧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𝒊𝒙</m:t>
                                    </m:r>
                                  </m:sub>
                                </m:sSub>
                                <m:r>
                                  <a:rPr lang="en-US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,</m:t>
                                </m:r>
                                <m:sSub>
                                  <m:sSubPr>
                                    <m:ctrlPr>
                                      <a:rPr lang="en-US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𝒋𝒙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latin typeface="Cambria Math"/>
                                  </a:rPr>
                                  <m:t>𝐦𝐚𝐱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𝒊𝒙</m:t>
                                    </m:r>
                                  </m:sub>
                                </m:sSub>
                                <m:r>
                                  <a:rPr lang="en-US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,</m:t>
                                </m:r>
                                <m:sSub>
                                  <m:sSubPr>
                                    <m:ctrlPr>
                                      <a:rPr lang="en-US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𝒋𝒙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den>
                    </m:f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b="1" dirty="0"/>
                              <m:t>min</m:t>
                            </m:r>
                            <m:f>
                              <m:fPr>
                                <m:ctrlPr>
                                  <a:rPr lang="en-US" b="1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dirty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𝒊𝒙</m:t>
                                    </m:r>
                                  </m:sub>
                                </m:sSub>
                                <m:r>
                                  <a:rPr lang="en-US" b="1" i="1" dirty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 dirty="0">
                                    <a:latin typeface="Cambria Math"/>
                                  </a:rPr>
                                  <m:t>𝟏</m:t>
                                </m:r>
                              </m:den>
                            </m:f>
                            <m:r>
                              <a:rPr lang="en-US" b="1" i="1" dirty="0">
                                <a:latin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b="1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dirty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𝒋𝒙</m:t>
                                    </m:r>
                                  </m:sub>
                                </m:sSub>
                                <m:r>
                                  <a:rPr lang="en-US" b="1" i="1" dirty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 dirty="0">
                                    <a:latin typeface="Cambria Math"/>
                                  </a:rPr>
                                  <m:t>𝟏</m:t>
                                </m:r>
                              </m:den>
                            </m:f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b="1" dirty="0"/>
                              <m:t>max</m:t>
                            </m:r>
                            <m:r>
                              <a:rPr lang="en-US" b="1" dirty="0"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b="1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dirty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𝒊𝒙</m:t>
                                    </m:r>
                                  </m:sub>
                                </m:sSub>
                                <m:r>
                                  <a:rPr lang="en-US" b="1" i="1" dirty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 dirty="0">
                                    <a:latin typeface="Cambria Math"/>
                                  </a:rPr>
                                  <m:t>𝟏</m:t>
                                </m:r>
                              </m:den>
                            </m:f>
                            <m:r>
                              <a:rPr lang="en-US" b="1" i="1" dirty="0">
                                <a:latin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b="1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dirty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𝒋𝒙</m:t>
                                    </m:r>
                                  </m:sub>
                                </m:sSub>
                                <m:r>
                                  <a:rPr lang="en-US" b="1" i="1" dirty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 dirty="0">
                                    <a:latin typeface="Cambria Math"/>
                                  </a:rPr>
                                  <m:t>𝟏</m:t>
                                </m:r>
                              </m:den>
                            </m:f>
                          </m:e>
                        </m:nary>
                      </m:den>
                    </m:f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Sum estimator: For all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 smtClean="0"/>
                  <a:t> obtain unbiased estimates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latin typeface="+mj-lt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  <m: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  <a:latin typeface="+mj-lt"/>
                  </a:rPr>
                  <a:t> of min</a:t>
                </a: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𝒊𝒙</m:t>
                            </m:r>
                          </m:sub>
                        </m:sSub>
                        <m: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𝒋𝒙</m:t>
                            </m:r>
                          </m:sub>
                        </m:sSub>
                        <m: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;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 of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   </a:t>
                </a:r>
                <a:r>
                  <a:rPr lang="en-US" b="1" dirty="0">
                    <a:solidFill>
                      <a:schemeClr val="tx2"/>
                    </a:solidFill>
                  </a:rPr>
                  <a:t>m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ax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𝒊𝒙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𝒋𝒙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dirty="0" smtClean="0"/>
                  <a:t>;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8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𝒔𝒊𝒎</m:t>
                        </m:r>
                        <m:r>
                          <m:rPr>
                            <m:nor/>
                          </m:rPr>
                          <a:rPr lang="en-US" sz="3800" b="1" dirty="0">
                            <a:solidFill>
                              <a:schemeClr val="tx2"/>
                            </a:solidFill>
                          </a:rPr>
                          <m:t> </m:t>
                        </m:r>
                      </m:e>
                    </m:acc>
                    <m:d>
                      <m:dPr>
                        <m:ctrlPr>
                          <a:rPr lang="en-US" sz="38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8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38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8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𝒋</m:t>
                        </m:r>
                      </m:e>
                    </m:d>
                    <m:r>
                      <a:rPr lang="en-US" sz="3800" b="1" i="1" dirty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8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38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8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  <m:sup/>
                          <m:e>
                            <m:acc>
                              <m:accPr>
                                <m:chr m:val="̂"/>
                                <m:ctrlPr>
                                  <a:rPr lang="en-US" sz="3800" b="1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3800" b="1" i="1" dirty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800" b="1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sz="3800" b="1" i="1" dirty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b>
                                </m:sSub>
                                <m:r>
                                  <a:rPr lang="en-US" sz="3800" b="1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acc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38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8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  <m:sup/>
                          <m:e>
                            <m:acc>
                              <m:accPr>
                                <m:chr m:val="̂"/>
                                <m:ctrlPr>
                                  <a:rPr lang="en-US" sz="3800" b="1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3800" b="1" i="1" dirty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800" b="1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3800" b="1" i="1" dirty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b>
                                </m:sSub>
                                <m:r>
                                  <a:rPr lang="en-US" sz="3800" b="1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acc>
                          </m:e>
                        </m:nary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95400"/>
                <a:ext cx="8610600" cy="3494314"/>
              </a:xfrm>
              <a:prstGeom prst="rect">
                <a:avLst/>
              </a:prstGeom>
              <a:blipFill rotWithShape="1">
                <a:blip r:embed="rId4"/>
                <a:stretch>
                  <a:fillRect l="-1132" t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98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</a:t>
            </a:r>
            <a:r>
              <a:rPr lang="en-US" dirty="0" err="1" smtClean="0"/>
              <a:t>Jaccard</a:t>
            </a:r>
            <a:r>
              <a:rPr lang="en-US" dirty="0" smtClean="0"/>
              <a:t> Closeness Similarity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24256" y="1447800"/>
                <a:ext cx="82296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for  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min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𝒊𝒙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𝒋𝒙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dirty="0" smtClean="0"/>
                  <a:t> 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𝑨𝑫𝑺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e>
                    </m:d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𝑨𝑫𝑺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W</a:t>
                </a:r>
                <a:r>
                  <a:rPr lang="en-US" dirty="0" smtClean="0"/>
                  <a:t>e compute HIP probability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dirty="0" smtClean="0"/>
                  <a:t> for inclusion in intersection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A</a:t>
                </a:r>
                <a:r>
                  <a:rPr lang="en-US" dirty="0" smtClean="0"/>
                  <a:t>n inverse probability estimate: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𝒑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b="1" dirty="0">
                    <a:solidFill>
                      <a:schemeClr val="tx2"/>
                    </a:solidFill>
                  </a:rPr>
                  <a:t>m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in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𝒊𝒙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𝒋𝒙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Otherwise, estimate is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chemeClr val="tx2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This is the best we can do because 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 smtClean="0"/>
                  <a:t> is not in intersection, data is consistent with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0</a:t>
                </a:r>
                <a:r>
                  <a:rPr lang="en-US" dirty="0" smtClean="0"/>
                  <a:t> value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any nonzero unbiased estimator must return 0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6" y="1447800"/>
                <a:ext cx="8229600" cy="4876800"/>
              </a:xfrm>
              <a:prstGeom prst="rect">
                <a:avLst/>
              </a:prstGeom>
              <a:blipFill rotWithShape="1">
                <a:blip r:embed="rId3"/>
                <a:stretch>
                  <a:fillRect l="-1333" t="-1125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24256" y="2133600"/>
            <a:ext cx="51907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</a:t>
            </a:r>
            <a:r>
              <a:rPr lang="en-US" dirty="0" err="1" smtClean="0"/>
              <a:t>Jaccard</a:t>
            </a:r>
            <a:r>
              <a:rPr lang="en-US" dirty="0" smtClean="0"/>
              <a:t> Closeness Similarity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24256" y="1447800"/>
                <a:ext cx="8229600" cy="487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for  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max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𝒊𝒙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𝒋𝒙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𝑨𝑫𝑺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e>
                    </m:d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𝑨𝑫𝑺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W</a:t>
                </a:r>
                <a:r>
                  <a:rPr lang="en-US" dirty="0" smtClean="0"/>
                  <a:t>e can never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only reachable </a:t>
                </a:r>
                <a:r>
                  <a:rPr lang="en-US" dirty="0"/>
                  <a:t>from one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We can only lower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The L* estimator [C’ 2014] is an optimal extension of inverse probability to such a setting.  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6" y="1447800"/>
                <a:ext cx="8229600" cy="4876800"/>
              </a:xfrm>
              <a:prstGeom prst="rect">
                <a:avLst/>
              </a:prstGeom>
              <a:blipFill rotWithShape="1">
                <a:blip r:embed="rId3"/>
                <a:stretch>
                  <a:fillRect l="-1852" t="-375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24256" y="2362200"/>
            <a:ext cx="51907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9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NN-rank based closeness similarity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8006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sim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err="1" smtClean="0">
                        <a:solidFill>
                          <a:schemeClr val="tx2"/>
                        </a:solidFill>
                        <a:latin typeface="Cambria Math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𝒋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b="1" dirty="0">
                                <a:solidFill>
                                  <a:schemeClr val="tx2"/>
                                </a:solidFill>
                              </a:rPr>
                              <m:t>min</m:t>
                            </m:r>
                            <m:f>
                              <m:fPr>
                                <m:ctrlPr>
                                  <a:rPr lang="en-US" b="1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 dirty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𝒊𝒙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b="1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 dirty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𝒋𝒙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nor/>
                                  </m:rPr>
                                  <a:rPr lang="en-US" b="1" dirty="0">
                                    <a:solidFill>
                                      <a:schemeClr val="tx2"/>
                                    </a:solidFill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b="1" i="0" dirty="0" smtClean="0">
                                    <a:solidFill>
                                      <a:schemeClr val="tx2"/>
                                    </a:solidFill>
                                  </a:rPr>
                                  <m:t>ax</m:t>
                                </m:r>
                                <m:r>
                                  <a:rPr lang="en-US" b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b="1" i="1" dirty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dirty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1" i="1" dirty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𝝅</m:t>
                                        </m:r>
                                      </m:e>
                                      <m:sub>
                                        <m:r>
                                          <a:rPr lang="en-US" b="1" i="1" dirty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𝒊𝒙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1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b="1" i="1" dirty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dirty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1" i="1" dirty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𝝅</m:t>
                                        </m:r>
                                      </m:e>
                                      <m:sub>
                                        <m:r>
                                          <a:rPr lang="en-US" b="1" i="1" dirty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𝒋𝒙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1" i="0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  </m:t>
                                </m:r>
                              </m:fName>
                              <m:e>
                                <m:r>
                                  <a:rPr lang="en-US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den>
                    </m:f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𝒊𝒙</m:t>
                        </m:r>
                      </m:sub>
                    </m:sSub>
                  </m:oMath>
                </a14:m>
                <a:r>
                  <a:rPr lang="en-US" dirty="0" smtClean="0"/>
                  <a:t>:  </a:t>
                </a:r>
                <a:r>
                  <a:rPr lang="en-US" dirty="0" err="1" smtClean="0"/>
                  <a:t>Dijkstra</a:t>
                </a:r>
                <a:r>
                  <a:rPr lang="en-US" dirty="0" smtClean="0"/>
                  <a:t> (NN) rank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 smtClean="0"/>
                  <a:t> with respect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𝒊</m:t>
                    </m:r>
                  </m:oMath>
                </a14:m>
                <a:endParaRPr lang="en-US" b="1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u="sng" dirty="0" smtClean="0"/>
                  <a:t>Lemma: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chemeClr val="tx2"/>
                    </a:solidFill>
                  </a:rPr>
                  <a:t>sim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 err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err="1">
                            <a:solidFill>
                              <a:schemeClr val="tx2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𝒋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approximated well by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𝑨𝑫𝑺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𝑨𝑫𝑺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𝒋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𝑨𝑫𝑺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e>
                        </m:d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𝑨𝑫𝑺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𝒋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“proof:”</a:t>
                </a:r>
              </a:p>
              <a:p>
                <a:r>
                  <a:rPr lang="en-US" b="1" dirty="0" smtClean="0">
                    <a:solidFill>
                      <a:schemeClr val="tx2"/>
                    </a:solidFill>
                  </a:rPr>
                  <a:t>Pr[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 ∈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𝑨𝑫𝑺</m:t>
                    </m:r>
                    <m:d>
                      <m:d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e>
                    </m:d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𝑨𝑫𝑺</m:t>
                    </m:r>
                    <m:d>
                      <m:d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𝒋</m:t>
                        </m:r>
                      </m:e>
                    </m:d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]≈ </m:t>
                    </m:r>
                  </m:oMath>
                </a14:m>
                <a:r>
                  <a:rPr lang="en-US" b="1" i="1" dirty="0" smtClean="0">
                    <a:solidFill>
                      <a:schemeClr val="tx2"/>
                    </a:solidFill>
                  </a:rPr>
                  <a:t>k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chemeClr val="tx2"/>
                        </a:solidFill>
                      </a:rPr>
                      <m:t>m</m:t>
                    </m:r>
                    <m:r>
                      <a:rPr lang="en-US" b="1" i="0" dirty="0" smtClean="0">
                        <a:solidFill>
                          <a:schemeClr val="tx2"/>
                        </a:solidFill>
                        <a:latin typeface="Cambria Math"/>
                      </a:rPr>
                      <m:t>𝐢𝐧</m:t>
                    </m:r>
                    <m:r>
                      <a:rPr lang="en-US" b="1" dirty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𝒊𝒙</m:t>
                            </m:r>
                          </m:sub>
                        </m:sSub>
                      </m:den>
                    </m:f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𝒋𝒙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 smtClean="0">
                  <a:solidFill>
                    <a:schemeClr val="tx2"/>
                  </a:solidFill>
                </a:endParaRPr>
              </a:p>
              <a:p>
                <a:r>
                  <a:rPr lang="en-US" b="1" dirty="0" smtClean="0">
                    <a:solidFill>
                      <a:schemeClr val="tx2"/>
                    </a:solidFill>
                  </a:rPr>
                  <a:t>Pr[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𝑨𝑫𝑺</m:t>
                    </m:r>
                    <m:d>
                      <m:d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e>
                    </m:d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𝑨𝑫𝑺</m:t>
                    </m:r>
                    <m:d>
                      <m:d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𝒋</m:t>
                        </m:r>
                      </m:e>
                    </m:d>
                    <m:r>
                      <a:rPr lang="en-US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]≈ </m:t>
                    </m:r>
                  </m:oMath>
                </a14:m>
                <a:r>
                  <a:rPr lang="en-US" b="1" i="1" dirty="0" smtClean="0">
                    <a:solidFill>
                      <a:schemeClr val="tx2"/>
                    </a:solidFill>
                  </a:rPr>
                  <a:t>k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 smtClean="0">
                        <a:solidFill>
                          <a:schemeClr val="tx2"/>
                        </a:solidFill>
                      </a:rPr>
                      <m:t>m</m:t>
                    </m:r>
                    <m:r>
                      <a:rPr lang="en-US" b="1" i="0" dirty="0" smtClean="0">
                        <a:solidFill>
                          <a:schemeClr val="tx2"/>
                        </a:solidFill>
                        <a:latin typeface="Cambria Math"/>
                      </a:rPr>
                      <m:t>𝐚𝐱</m:t>
                    </m:r>
                    <m:r>
                      <a:rPr lang="en-US" b="1" dirty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𝒊𝒙</m:t>
                            </m:r>
                          </m:sub>
                        </m:sSub>
                      </m:den>
                    </m:f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𝒋𝒙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800600"/>
              </a:xfrm>
              <a:blipFill rotWithShape="1">
                <a:blip r:embed="rId3"/>
                <a:stretch>
                  <a:fillRect l="-1333" t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2000" y="6277069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ADSs can be stored very compactly:  no distances, hash of nodes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290148" y="6412363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1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Next:</a:t>
            </a:r>
            <a:br>
              <a:rPr lang="en-US" sz="3200" dirty="0" smtClean="0"/>
            </a:br>
            <a:r>
              <a:rPr lang="en-US" sz="3200" dirty="0" smtClean="0"/>
              <a:t>Enhancing distance/reachability-based models with  REL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971800"/>
            <a:ext cx="858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REL: randomizing lengths/presence of edges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81000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(Implicit) The Independent Cascade Diffusion model </a:t>
            </a:r>
            <a:r>
              <a:rPr lang="en-US" sz="2800" dirty="0" smtClean="0">
                <a:solidFill>
                  <a:schemeClr val="tx2"/>
                </a:solidFill>
              </a:rPr>
              <a:t>[</a:t>
            </a:r>
            <a:r>
              <a:rPr lang="en-US" sz="2800" dirty="0" err="1" smtClean="0">
                <a:solidFill>
                  <a:schemeClr val="tx2"/>
                </a:solidFill>
              </a:rPr>
              <a:t>Kempe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Klienberg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Tardos</a:t>
            </a:r>
            <a:r>
              <a:rPr lang="en-US" sz="2800" dirty="0" smtClean="0">
                <a:solidFill>
                  <a:schemeClr val="tx2"/>
                </a:solidFill>
              </a:rPr>
              <a:t> KDD 2003]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C</a:t>
            </a:r>
            <a:r>
              <a:rPr lang="en-US" sz="2800" dirty="0" smtClean="0"/>
              <a:t>loseness similarity </a:t>
            </a:r>
            <a:r>
              <a:rPr lang="en-US" sz="2800" dirty="0" smtClean="0">
                <a:solidFill>
                  <a:srgbClr val="FF0000"/>
                </a:solidFill>
              </a:rPr>
              <a:t>[C’DFGGW 2013]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Timed Diffusion </a:t>
            </a:r>
            <a:r>
              <a:rPr lang="en-US" sz="2800" dirty="0" smtClean="0">
                <a:solidFill>
                  <a:schemeClr val="tx2"/>
                </a:solidFill>
              </a:rPr>
              <a:t>[Gomez-Rodriguez BS 2011, Du SGZ 2013, </a:t>
            </a:r>
            <a:r>
              <a:rPr lang="en-US" sz="2800" dirty="0" smtClean="0">
                <a:solidFill>
                  <a:srgbClr val="FF0000"/>
                </a:solidFill>
              </a:rPr>
              <a:t>C’DPW 2014</a:t>
            </a:r>
            <a:r>
              <a:rPr lang="en-US" sz="2800" dirty="0" smtClean="0">
                <a:solidFill>
                  <a:schemeClr val="tx2"/>
                </a:solidFill>
              </a:rPr>
              <a:t>,….]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Strength of relation </a:t>
            </a:r>
            <a:br>
              <a:rPr lang="en-US" dirty="0" smtClean="0"/>
            </a:br>
            <a:r>
              <a:rPr lang="en-US" dirty="0" smtClean="0"/>
              <a:t>between two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83135"/>
            <a:ext cx="8610600" cy="1945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Basic Intuitions for dependence on path ensemble: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Increase with shorter paths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Increase with more </a:t>
            </a:r>
            <a:r>
              <a:rPr lang="en-US" dirty="0" smtClean="0"/>
              <a:t>(redundant paths)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78251" y="3387501"/>
            <a:ext cx="7525893" cy="3324535"/>
            <a:chOff x="478251" y="3387501"/>
            <a:chExt cx="7525893" cy="3324535"/>
          </a:xfrm>
        </p:grpSpPr>
        <p:grpSp>
          <p:nvGrpSpPr>
            <p:cNvPr id="4" name="Group 3"/>
            <p:cNvGrpSpPr/>
            <p:nvPr/>
          </p:nvGrpSpPr>
          <p:grpSpPr>
            <a:xfrm>
              <a:off x="3034058" y="3540535"/>
              <a:ext cx="942283" cy="3171501"/>
              <a:chOff x="3034058" y="3540535"/>
              <a:chExt cx="942283" cy="3171501"/>
            </a:xfrm>
          </p:grpSpPr>
          <p:pic>
            <p:nvPicPr>
              <p:cNvPr id="5" name="Picture 8" descr="C:\Users\edithcohen\Documents\Dropbox\mytalks\MSR 201310\lego_ninja_sensei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4058" y="6077024"/>
                <a:ext cx="942283" cy="635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9" descr="C:\Users\edithcohen\Documents\Dropbox\mytalks\MSR 201310\lego_starwars_yod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5407" y="3540535"/>
                <a:ext cx="679586" cy="7074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" name="Straight Connector 6"/>
              <p:cNvCxnSpPr>
                <a:stCxn id="8" idx="0"/>
                <a:endCxn id="9" idx="4"/>
              </p:cNvCxnSpPr>
              <p:nvPr/>
            </p:nvCxnSpPr>
            <p:spPr>
              <a:xfrm flipH="1" flipV="1">
                <a:off x="3425855" y="5251479"/>
                <a:ext cx="39672" cy="748762"/>
              </a:xfrm>
              <a:prstGeom prst="line">
                <a:avLst/>
              </a:prstGeom>
              <a:ln w="2857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3425855" y="6000241"/>
                <a:ext cx="79344" cy="888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386183" y="5162624"/>
                <a:ext cx="79344" cy="888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563065" y="4294744"/>
                <a:ext cx="79344" cy="888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>
                <a:stCxn id="9" idx="6"/>
                <a:endCxn id="10" idx="4"/>
              </p:cNvCxnSpPr>
              <p:nvPr/>
            </p:nvCxnSpPr>
            <p:spPr>
              <a:xfrm flipV="1">
                <a:off x="3465527" y="4383599"/>
                <a:ext cx="137210" cy="823453"/>
              </a:xfrm>
              <a:prstGeom prst="line">
                <a:avLst/>
              </a:prstGeom>
              <a:ln w="2857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478251" y="3407111"/>
              <a:ext cx="942283" cy="3171501"/>
              <a:chOff x="478251" y="3407111"/>
              <a:chExt cx="942283" cy="3171501"/>
            </a:xfrm>
          </p:grpSpPr>
          <p:pic>
            <p:nvPicPr>
              <p:cNvPr id="13" name="Picture 8" descr="C:\Users\edithcohen\Documents\Dropbox\mytalks\MSR 201310\lego_ninja_sensei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251" y="5943600"/>
                <a:ext cx="942283" cy="635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9" descr="C:\Users\edithcohen\Documents\Dropbox\mytalks\MSR 201310\lego_starwars_yod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3407111"/>
                <a:ext cx="679586" cy="7074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Connector 14"/>
              <p:cNvCxnSpPr>
                <a:stCxn id="16" idx="0"/>
                <a:endCxn id="20" idx="3"/>
              </p:cNvCxnSpPr>
              <p:nvPr/>
            </p:nvCxnSpPr>
            <p:spPr>
              <a:xfrm flipV="1">
                <a:off x="909720" y="5282894"/>
                <a:ext cx="101651" cy="583923"/>
              </a:xfrm>
              <a:prstGeom prst="line">
                <a:avLst/>
              </a:prstGeom>
              <a:ln w="2857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870048" y="5866817"/>
                <a:ext cx="79344" cy="888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002062" y="4635578"/>
                <a:ext cx="79344" cy="888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007258" y="4161320"/>
                <a:ext cx="79344" cy="888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>
                <a:stCxn id="17" idx="7"/>
                <a:endCxn id="18" idx="4"/>
              </p:cNvCxnSpPr>
              <p:nvPr/>
            </p:nvCxnSpPr>
            <p:spPr>
              <a:xfrm flipH="1" flipV="1">
                <a:off x="1046930" y="4250175"/>
                <a:ext cx="22856" cy="398416"/>
              </a:xfrm>
              <a:prstGeom prst="line">
                <a:avLst/>
              </a:prstGeom>
              <a:ln w="2857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999751" y="5207052"/>
                <a:ext cx="79344" cy="888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20" idx="7"/>
                <a:endCxn id="17" idx="5"/>
              </p:cNvCxnSpPr>
              <p:nvPr/>
            </p:nvCxnSpPr>
            <p:spPr>
              <a:xfrm flipV="1">
                <a:off x="1067475" y="4711420"/>
                <a:ext cx="2311" cy="508645"/>
              </a:xfrm>
              <a:prstGeom prst="line">
                <a:avLst/>
              </a:prstGeom>
              <a:ln w="2857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6351710" y="3387501"/>
              <a:ext cx="1652434" cy="3171501"/>
              <a:chOff x="6351710" y="3387501"/>
              <a:chExt cx="1652434" cy="3171501"/>
            </a:xfrm>
          </p:grpSpPr>
          <p:pic>
            <p:nvPicPr>
              <p:cNvPr id="23" name="Picture 8" descr="C:\Users\edithcohen\Documents\Dropbox\mytalks\MSR 201310\lego_ninja_sensei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1710" y="5923990"/>
                <a:ext cx="942283" cy="635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9" descr="C:\Users\edithcohen\Documents\Dropbox\mytalks\MSR 201310\lego_starwars_yod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3059" y="3387501"/>
                <a:ext cx="679586" cy="7074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5" name="Straight Connector 24"/>
              <p:cNvCxnSpPr>
                <a:stCxn id="26" idx="0"/>
                <a:endCxn id="27" idx="4"/>
              </p:cNvCxnSpPr>
              <p:nvPr/>
            </p:nvCxnSpPr>
            <p:spPr>
              <a:xfrm flipH="1" flipV="1">
                <a:off x="6743507" y="5098445"/>
                <a:ext cx="39672" cy="748762"/>
              </a:xfrm>
              <a:prstGeom prst="line">
                <a:avLst/>
              </a:prstGeom>
              <a:ln w="2857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6743507" y="5847207"/>
                <a:ext cx="79344" cy="888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703835" y="5009590"/>
                <a:ext cx="79344" cy="888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880717" y="4141710"/>
                <a:ext cx="79344" cy="888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7" idx="6"/>
                <a:endCxn id="28" idx="4"/>
              </p:cNvCxnSpPr>
              <p:nvPr/>
            </p:nvCxnSpPr>
            <p:spPr>
              <a:xfrm flipV="1">
                <a:off x="6783179" y="4230565"/>
                <a:ext cx="137210" cy="823453"/>
              </a:xfrm>
              <a:prstGeom prst="line">
                <a:avLst/>
              </a:prstGeom>
              <a:ln w="2857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7073911" y="5032314"/>
                <a:ext cx="79344" cy="888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388256" y="5040780"/>
                <a:ext cx="79344" cy="888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924800" y="5118197"/>
                <a:ext cx="79344" cy="888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>
                <a:stCxn id="32" idx="2"/>
                <a:endCxn id="28" idx="5"/>
              </p:cNvCxnSpPr>
              <p:nvPr/>
            </p:nvCxnSpPr>
            <p:spPr>
              <a:xfrm flipH="1" flipV="1">
                <a:off x="6948441" y="4217552"/>
                <a:ext cx="976359" cy="945073"/>
              </a:xfrm>
              <a:prstGeom prst="line">
                <a:avLst/>
              </a:prstGeom>
              <a:ln w="2857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31" idx="5"/>
                <a:endCxn id="28" idx="4"/>
              </p:cNvCxnSpPr>
              <p:nvPr/>
            </p:nvCxnSpPr>
            <p:spPr>
              <a:xfrm flipH="1" flipV="1">
                <a:off x="6920389" y="4230565"/>
                <a:ext cx="535591" cy="886057"/>
              </a:xfrm>
              <a:prstGeom prst="line">
                <a:avLst/>
              </a:prstGeom>
              <a:ln w="2857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0" idx="0"/>
                <a:endCxn id="28" idx="5"/>
              </p:cNvCxnSpPr>
              <p:nvPr/>
            </p:nvCxnSpPr>
            <p:spPr>
              <a:xfrm flipH="1" flipV="1">
                <a:off x="6948441" y="4217552"/>
                <a:ext cx="165142" cy="814762"/>
              </a:xfrm>
              <a:prstGeom prst="line">
                <a:avLst/>
              </a:prstGeom>
              <a:ln w="2857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26" idx="7"/>
                <a:endCxn id="30" idx="3"/>
              </p:cNvCxnSpPr>
              <p:nvPr/>
            </p:nvCxnSpPr>
            <p:spPr>
              <a:xfrm flipV="1">
                <a:off x="6811231" y="5108156"/>
                <a:ext cx="274300" cy="752064"/>
              </a:xfrm>
              <a:prstGeom prst="line">
                <a:avLst/>
              </a:prstGeom>
              <a:ln w="2857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23" idx="0"/>
                <a:endCxn id="31" idx="4"/>
              </p:cNvCxnSpPr>
              <p:nvPr/>
            </p:nvCxnSpPr>
            <p:spPr>
              <a:xfrm flipV="1">
                <a:off x="6822852" y="5129635"/>
                <a:ext cx="605076" cy="794355"/>
              </a:xfrm>
              <a:prstGeom prst="line">
                <a:avLst/>
              </a:prstGeom>
              <a:ln w="2857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3" idx="0"/>
                <a:endCxn id="32" idx="6"/>
              </p:cNvCxnSpPr>
              <p:nvPr/>
            </p:nvCxnSpPr>
            <p:spPr>
              <a:xfrm flipV="1">
                <a:off x="6822852" y="5162625"/>
                <a:ext cx="1181292" cy="761365"/>
              </a:xfrm>
              <a:prstGeom prst="line">
                <a:avLst/>
              </a:prstGeom>
              <a:ln w="28575"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905000" y="4707409"/>
                  <a:ext cx="75693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latin typeface="Cambria Math"/>
                            <a:ea typeface="Cambria Math"/>
                          </a:rPr>
                          <m:t>≪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00" y="4707409"/>
                  <a:ext cx="756938" cy="70788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029200" y="4754213"/>
                  <a:ext cx="75693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latin typeface="Cambria Math"/>
                            <a:ea typeface="Cambria Math"/>
                          </a:rPr>
                          <m:t>≪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4754213"/>
                  <a:ext cx="756938" cy="7078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7088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ounded Rectangle 212"/>
          <p:cNvSpPr/>
          <p:nvPr/>
        </p:nvSpPr>
        <p:spPr>
          <a:xfrm>
            <a:off x="381000" y="1447800"/>
            <a:ext cx="5562600" cy="1295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Boosting distance by</a:t>
            </a:r>
            <a:br>
              <a:rPr lang="en-US" dirty="0" smtClean="0"/>
            </a:br>
            <a:r>
              <a:rPr lang="en-US" dirty="0" smtClean="0"/>
              <a:t>Randomizing Edge Lengths (REL)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22" y="1502285"/>
            <a:ext cx="8229600" cy="12409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We expect the strength of a relation 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i="1" dirty="0" smtClean="0"/>
              <a:t>Increase</a:t>
            </a:r>
            <a:r>
              <a:rPr lang="en-US" dirty="0" smtClean="0"/>
              <a:t> with the multiplicity of paths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i="1" dirty="0" smtClean="0"/>
              <a:t>Decrease</a:t>
            </a:r>
            <a:r>
              <a:rPr lang="en-US" dirty="0" smtClean="0"/>
              <a:t> with the length of paths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1000" y="3048000"/>
            <a:ext cx="579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“Eigenvector” measures:</a:t>
            </a:r>
          </a:p>
          <a:p>
            <a:pPr lvl="1"/>
            <a:r>
              <a:rPr lang="en-US" sz="2800" b="1" dirty="0" smtClean="0">
                <a:solidFill>
                  <a:schemeClr val="accent1"/>
                </a:solidFill>
              </a:rPr>
              <a:t>Rooted PageRank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1"/>
                </a:solidFill>
              </a:rPr>
              <a:t>RWR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1"/>
                </a:solidFill>
              </a:rPr>
              <a:t>Hitting Time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1"/>
                </a:solidFill>
              </a:rPr>
              <a:t>Commute Time</a:t>
            </a:r>
            <a:r>
              <a:rPr lang="en-US" sz="2800" dirty="0" smtClean="0"/>
              <a:t>, </a:t>
            </a:r>
            <a:r>
              <a:rPr lang="en-US" sz="2800" b="1" dirty="0">
                <a:solidFill>
                  <a:schemeClr val="accent1"/>
                </a:solidFill>
              </a:rPr>
              <a:t>E</a:t>
            </a:r>
            <a:r>
              <a:rPr lang="en-US" sz="2800" b="1" dirty="0" smtClean="0">
                <a:solidFill>
                  <a:schemeClr val="accent1"/>
                </a:solidFill>
              </a:rPr>
              <a:t>ff. Resistance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1"/>
                </a:solidFill>
              </a:rPr>
              <a:t>Katz</a:t>
            </a:r>
          </a:p>
          <a:p>
            <a:pPr lvl="1"/>
            <a:r>
              <a:rPr lang="en-US" sz="2800" dirty="0" smtClean="0"/>
              <a:t>Satisfy this </a:t>
            </a:r>
            <a:r>
              <a:rPr lang="en-US" sz="2800" i="1" dirty="0" smtClean="0">
                <a:solidFill>
                  <a:srgbClr val="C00000"/>
                </a:solidFill>
              </a:rPr>
              <a:t>strictly</a:t>
            </a:r>
            <a:r>
              <a:rPr lang="en-US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accent1"/>
                </a:solidFill>
              </a:rPr>
              <a:t>SP distances</a:t>
            </a:r>
            <a:r>
              <a:rPr lang="en-US" sz="2800" dirty="0" smtClean="0"/>
              <a:t>: </a:t>
            </a:r>
            <a:r>
              <a:rPr lang="en-US" sz="2800" i="1" dirty="0" smtClean="0">
                <a:solidFill>
                  <a:srgbClr val="C00000"/>
                </a:solidFill>
              </a:rPr>
              <a:t>weakly</a:t>
            </a:r>
            <a:endParaRPr lang="en-US" sz="2800" dirty="0"/>
          </a:p>
        </p:txBody>
      </p:sp>
      <p:pic>
        <p:nvPicPr>
          <p:cNvPr id="67" name="Picture 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17" y="1524000"/>
            <a:ext cx="44632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17" y="5823857"/>
            <a:ext cx="511123" cy="52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Oval 118"/>
          <p:cNvSpPr/>
          <p:nvPr/>
        </p:nvSpPr>
        <p:spPr>
          <a:xfrm flipH="1">
            <a:off x="7344732" y="2057400"/>
            <a:ext cx="143124" cy="16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 flipH="1">
            <a:off x="7342117" y="5663746"/>
            <a:ext cx="143124" cy="16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stCxn id="120" idx="0"/>
            <a:endCxn id="125" idx="4"/>
          </p:cNvCxnSpPr>
          <p:nvPr/>
        </p:nvCxnSpPr>
        <p:spPr>
          <a:xfrm flipV="1">
            <a:off x="7413679" y="5126566"/>
            <a:ext cx="0" cy="537180"/>
          </a:xfrm>
          <a:prstGeom prst="line">
            <a:avLst/>
          </a:prstGeom>
          <a:ln w="28575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 flipH="1">
            <a:off x="7369015" y="4293616"/>
            <a:ext cx="71562" cy="8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 flipH="1">
            <a:off x="7377898" y="2819400"/>
            <a:ext cx="71562" cy="8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flipH="1">
            <a:off x="7377898" y="3505200"/>
            <a:ext cx="71562" cy="8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 flipH="1">
            <a:off x="7377898" y="5046511"/>
            <a:ext cx="71562" cy="80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Connector 125"/>
          <p:cNvCxnSpPr>
            <a:stCxn id="125" idx="0"/>
            <a:endCxn id="122" idx="4"/>
          </p:cNvCxnSpPr>
          <p:nvPr/>
        </p:nvCxnSpPr>
        <p:spPr>
          <a:xfrm flipH="1" flipV="1">
            <a:off x="7404796" y="4373671"/>
            <a:ext cx="8883" cy="672840"/>
          </a:xfrm>
          <a:prstGeom prst="line">
            <a:avLst/>
          </a:prstGeom>
          <a:ln w="28575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123" idx="0"/>
            <a:endCxn id="119" idx="4"/>
          </p:cNvCxnSpPr>
          <p:nvPr/>
        </p:nvCxnSpPr>
        <p:spPr>
          <a:xfrm flipV="1">
            <a:off x="7413679" y="2217511"/>
            <a:ext cx="2615" cy="601889"/>
          </a:xfrm>
          <a:prstGeom prst="line">
            <a:avLst/>
          </a:prstGeom>
          <a:ln w="28575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22" idx="0"/>
            <a:endCxn id="124" idx="4"/>
          </p:cNvCxnSpPr>
          <p:nvPr/>
        </p:nvCxnSpPr>
        <p:spPr>
          <a:xfrm flipV="1">
            <a:off x="7404796" y="3585255"/>
            <a:ext cx="8883" cy="708361"/>
          </a:xfrm>
          <a:prstGeom prst="line">
            <a:avLst/>
          </a:prstGeom>
          <a:ln w="28575">
            <a:prstDash val="sysDash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0" idx="1"/>
            <a:endCxn id="165" idx="4"/>
          </p:cNvCxnSpPr>
          <p:nvPr/>
        </p:nvCxnSpPr>
        <p:spPr>
          <a:xfrm flipV="1">
            <a:off x="7464281" y="5144754"/>
            <a:ext cx="246218" cy="542440"/>
          </a:xfrm>
          <a:prstGeom prst="line">
            <a:avLst/>
          </a:prstGeom>
          <a:ln w="28575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4" idx="0"/>
            <a:endCxn id="123" idx="4"/>
          </p:cNvCxnSpPr>
          <p:nvPr/>
        </p:nvCxnSpPr>
        <p:spPr>
          <a:xfrm flipV="1">
            <a:off x="7413679" y="2899455"/>
            <a:ext cx="0" cy="605745"/>
          </a:xfrm>
          <a:prstGeom prst="line">
            <a:avLst/>
          </a:prstGeom>
          <a:ln w="28575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7091392" y="2819399"/>
            <a:ext cx="80445" cy="2307166"/>
            <a:chOff x="7091392" y="2819399"/>
            <a:chExt cx="80445" cy="2307166"/>
          </a:xfrm>
        </p:grpSpPr>
        <p:sp>
          <p:nvSpPr>
            <p:cNvPr id="153" name="Oval 152"/>
            <p:cNvSpPr/>
            <p:nvPr/>
          </p:nvSpPr>
          <p:spPr>
            <a:xfrm flipH="1">
              <a:off x="7091392" y="4293615"/>
              <a:ext cx="71562" cy="80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 flipH="1">
              <a:off x="7100275" y="2819399"/>
              <a:ext cx="71562" cy="80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 flipH="1">
              <a:off x="7100275" y="3505199"/>
              <a:ext cx="71562" cy="80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 flipH="1">
              <a:off x="7100275" y="5046510"/>
              <a:ext cx="71562" cy="80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Straight Connector 156"/>
            <p:cNvCxnSpPr>
              <a:stCxn id="156" idx="0"/>
              <a:endCxn id="153" idx="4"/>
            </p:cNvCxnSpPr>
            <p:nvPr/>
          </p:nvCxnSpPr>
          <p:spPr>
            <a:xfrm flipH="1" flipV="1">
              <a:off x="7127173" y="4373670"/>
              <a:ext cx="8883" cy="672840"/>
            </a:xfrm>
            <a:prstGeom prst="line">
              <a:avLst/>
            </a:prstGeom>
            <a:ln w="28575"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53" idx="0"/>
              <a:endCxn id="155" idx="4"/>
            </p:cNvCxnSpPr>
            <p:nvPr/>
          </p:nvCxnSpPr>
          <p:spPr>
            <a:xfrm flipV="1">
              <a:off x="7127173" y="3585254"/>
              <a:ext cx="8883" cy="708361"/>
            </a:xfrm>
            <a:prstGeom prst="line">
              <a:avLst/>
            </a:prstGeom>
            <a:ln w="28575">
              <a:prstDash val="sysDash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55" idx="0"/>
              <a:endCxn id="154" idx="4"/>
            </p:cNvCxnSpPr>
            <p:nvPr/>
          </p:nvCxnSpPr>
          <p:spPr>
            <a:xfrm flipV="1">
              <a:off x="7136056" y="2899454"/>
              <a:ext cx="0" cy="605745"/>
            </a:xfrm>
            <a:prstGeom prst="line">
              <a:avLst/>
            </a:prstGeom>
            <a:ln w="28575"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7665835" y="2837588"/>
            <a:ext cx="80445" cy="2307166"/>
            <a:chOff x="7091392" y="2819399"/>
            <a:chExt cx="80445" cy="2307166"/>
          </a:xfrm>
        </p:grpSpPr>
        <p:sp>
          <p:nvSpPr>
            <p:cNvPr id="162" name="Oval 161"/>
            <p:cNvSpPr/>
            <p:nvPr/>
          </p:nvSpPr>
          <p:spPr>
            <a:xfrm flipH="1">
              <a:off x="7091392" y="4293615"/>
              <a:ext cx="71562" cy="80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 flipH="1">
              <a:off x="7100275" y="2819399"/>
              <a:ext cx="71562" cy="80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 flipH="1">
              <a:off x="7100275" y="3505199"/>
              <a:ext cx="71562" cy="80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 flipH="1">
              <a:off x="7100275" y="5046510"/>
              <a:ext cx="71562" cy="80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>
              <a:stCxn id="165" idx="0"/>
              <a:endCxn id="162" idx="4"/>
            </p:cNvCxnSpPr>
            <p:nvPr/>
          </p:nvCxnSpPr>
          <p:spPr>
            <a:xfrm flipH="1" flipV="1">
              <a:off x="7127173" y="4373670"/>
              <a:ext cx="8883" cy="672840"/>
            </a:xfrm>
            <a:prstGeom prst="line">
              <a:avLst/>
            </a:prstGeom>
            <a:ln w="28575"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62" idx="0"/>
              <a:endCxn id="164" idx="4"/>
            </p:cNvCxnSpPr>
            <p:nvPr/>
          </p:nvCxnSpPr>
          <p:spPr>
            <a:xfrm flipV="1">
              <a:off x="7127173" y="3585254"/>
              <a:ext cx="8883" cy="708361"/>
            </a:xfrm>
            <a:prstGeom prst="line">
              <a:avLst/>
            </a:prstGeom>
            <a:ln w="28575">
              <a:prstDash val="sysDash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4" idx="0"/>
              <a:endCxn id="163" idx="4"/>
            </p:cNvCxnSpPr>
            <p:nvPr/>
          </p:nvCxnSpPr>
          <p:spPr>
            <a:xfrm flipV="1">
              <a:off x="7136056" y="2899454"/>
              <a:ext cx="0" cy="605745"/>
            </a:xfrm>
            <a:prstGeom prst="line">
              <a:avLst/>
            </a:prstGeom>
            <a:ln w="28575"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7911962" y="2819400"/>
            <a:ext cx="80445" cy="2307166"/>
            <a:chOff x="7091392" y="2819399"/>
            <a:chExt cx="80445" cy="2307166"/>
          </a:xfrm>
        </p:grpSpPr>
        <p:sp>
          <p:nvSpPr>
            <p:cNvPr id="170" name="Oval 169"/>
            <p:cNvSpPr/>
            <p:nvPr/>
          </p:nvSpPr>
          <p:spPr>
            <a:xfrm flipH="1">
              <a:off x="7091392" y="4293615"/>
              <a:ext cx="71562" cy="80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 flipH="1">
              <a:off x="7100275" y="2819399"/>
              <a:ext cx="71562" cy="80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 flipH="1">
              <a:off x="7100275" y="3505199"/>
              <a:ext cx="71562" cy="80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 flipH="1">
              <a:off x="7100275" y="5046510"/>
              <a:ext cx="71562" cy="80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Straight Connector 173"/>
            <p:cNvCxnSpPr>
              <a:stCxn id="173" idx="0"/>
              <a:endCxn id="170" idx="4"/>
            </p:cNvCxnSpPr>
            <p:nvPr/>
          </p:nvCxnSpPr>
          <p:spPr>
            <a:xfrm flipH="1" flipV="1">
              <a:off x="7127173" y="4373670"/>
              <a:ext cx="8883" cy="672840"/>
            </a:xfrm>
            <a:prstGeom prst="line">
              <a:avLst/>
            </a:prstGeom>
            <a:ln w="28575"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70" idx="0"/>
              <a:endCxn id="172" idx="4"/>
            </p:cNvCxnSpPr>
            <p:nvPr/>
          </p:nvCxnSpPr>
          <p:spPr>
            <a:xfrm flipV="1">
              <a:off x="7127173" y="3585254"/>
              <a:ext cx="8883" cy="708361"/>
            </a:xfrm>
            <a:prstGeom prst="line">
              <a:avLst/>
            </a:prstGeom>
            <a:ln w="28575">
              <a:prstDash val="sysDash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72" idx="0"/>
              <a:endCxn id="171" idx="4"/>
            </p:cNvCxnSpPr>
            <p:nvPr/>
          </p:nvCxnSpPr>
          <p:spPr>
            <a:xfrm flipV="1">
              <a:off x="7136056" y="2899454"/>
              <a:ext cx="0" cy="605745"/>
            </a:xfrm>
            <a:prstGeom prst="line">
              <a:avLst/>
            </a:prstGeom>
            <a:ln w="28575"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/>
        </p:nvGrpSpPr>
        <p:grpSpPr>
          <a:xfrm>
            <a:off x="6781800" y="2819399"/>
            <a:ext cx="80445" cy="2307166"/>
            <a:chOff x="7091392" y="2819399"/>
            <a:chExt cx="80445" cy="2307166"/>
          </a:xfrm>
        </p:grpSpPr>
        <p:sp>
          <p:nvSpPr>
            <p:cNvPr id="178" name="Oval 177"/>
            <p:cNvSpPr/>
            <p:nvPr/>
          </p:nvSpPr>
          <p:spPr>
            <a:xfrm flipH="1">
              <a:off x="7091392" y="4293615"/>
              <a:ext cx="71562" cy="80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 flipH="1">
              <a:off x="7100275" y="2819399"/>
              <a:ext cx="71562" cy="80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 flipH="1">
              <a:off x="7100275" y="3505199"/>
              <a:ext cx="71562" cy="80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 flipH="1">
              <a:off x="7100275" y="5046510"/>
              <a:ext cx="71562" cy="80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Connector 181"/>
            <p:cNvCxnSpPr>
              <a:stCxn id="181" idx="0"/>
              <a:endCxn id="178" idx="4"/>
            </p:cNvCxnSpPr>
            <p:nvPr/>
          </p:nvCxnSpPr>
          <p:spPr>
            <a:xfrm flipH="1" flipV="1">
              <a:off x="7127173" y="4373670"/>
              <a:ext cx="8883" cy="672840"/>
            </a:xfrm>
            <a:prstGeom prst="line">
              <a:avLst/>
            </a:prstGeom>
            <a:ln w="28575"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78" idx="0"/>
              <a:endCxn id="180" idx="4"/>
            </p:cNvCxnSpPr>
            <p:nvPr/>
          </p:nvCxnSpPr>
          <p:spPr>
            <a:xfrm flipV="1">
              <a:off x="7127173" y="3585254"/>
              <a:ext cx="8883" cy="708361"/>
            </a:xfrm>
            <a:prstGeom prst="line">
              <a:avLst/>
            </a:prstGeom>
            <a:ln w="28575">
              <a:prstDash val="sysDash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80" idx="0"/>
              <a:endCxn id="179" idx="4"/>
            </p:cNvCxnSpPr>
            <p:nvPr/>
          </p:nvCxnSpPr>
          <p:spPr>
            <a:xfrm flipV="1">
              <a:off x="7136056" y="2899454"/>
              <a:ext cx="0" cy="605745"/>
            </a:xfrm>
            <a:prstGeom prst="line">
              <a:avLst/>
            </a:prstGeom>
            <a:ln w="28575"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5" name="Straight Connector 184"/>
          <p:cNvCxnSpPr>
            <a:stCxn id="120" idx="6"/>
            <a:endCxn id="181" idx="4"/>
          </p:cNvCxnSpPr>
          <p:nvPr/>
        </p:nvCxnSpPr>
        <p:spPr>
          <a:xfrm flipH="1" flipV="1">
            <a:off x="6826464" y="5126565"/>
            <a:ext cx="515653" cy="617237"/>
          </a:xfrm>
          <a:prstGeom prst="line">
            <a:avLst/>
          </a:prstGeom>
          <a:ln w="28575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20" idx="2"/>
            <a:endCxn id="173" idx="4"/>
          </p:cNvCxnSpPr>
          <p:nvPr/>
        </p:nvCxnSpPr>
        <p:spPr>
          <a:xfrm flipV="1">
            <a:off x="7485241" y="5126566"/>
            <a:ext cx="471385" cy="617236"/>
          </a:xfrm>
          <a:prstGeom prst="line">
            <a:avLst/>
          </a:prstGeom>
          <a:ln w="28575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20" idx="7"/>
            <a:endCxn id="156" idx="4"/>
          </p:cNvCxnSpPr>
          <p:nvPr/>
        </p:nvCxnSpPr>
        <p:spPr>
          <a:xfrm flipH="1" flipV="1">
            <a:off x="7136056" y="5126565"/>
            <a:ext cx="227021" cy="560629"/>
          </a:xfrm>
          <a:prstGeom prst="line">
            <a:avLst/>
          </a:prstGeom>
          <a:ln w="28575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54" idx="0"/>
            <a:endCxn id="119" idx="5"/>
          </p:cNvCxnSpPr>
          <p:nvPr/>
        </p:nvCxnSpPr>
        <p:spPr>
          <a:xfrm flipV="1">
            <a:off x="7136056" y="2194063"/>
            <a:ext cx="229636" cy="625336"/>
          </a:xfrm>
          <a:prstGeom prst="line">
            <a:avLst/>
          </a:prstGeom>
          <a:ln w="28575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179" idx="0"/>
            <a:endCxn id="119" idx="6"/>
          </p:cNvCxnSpPr>
          <p:nvPr/>
        </p:nvCxnSpPr>
        <p:spPr>
          <a:xfrm flipV="1">
            <a:off x="6826464" y="2137456"/>
            <a:ext cx="518268" cy="681943"/>
          </a:xfrm>
          <a:prstGeom prst="line">
            <a:avLst/>
          </a:prstGeom>
          <a:ln w="28575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163" idx="0"/>
            <a:endCxn id="119" idx="3"/>
          </p:cNvCxnSpPr>
          <p:nvPr/>
        </p:nvCxnSpPr>
        <p:spPr>
          <a:xfrm flipH="1" flipV="1">
            <a:off x="7466896" y="2194063"/>
            <a:ext cx="243603" cy="643525"/>
          </a:xfrm>
          <a:prstGeom prst="line">
            <a:avLst/>
          </a:prstGeom>
          <a:ln w="28575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71" idx="0"/>
            <a:endCxn id="119" idx="2"/>
          </p:cNvCxnSpPr>
          <p:nvPr/>
        </p:nvCxnSpPr>
        <p:spPr>
          <a:xfrm flipH="1" flipV="1">
            <a:off x="7487856" y="2137456"/>
            <a:ext cx="468770" cy="681944"/>
          </a:xfrm>
          <a:prstGeom prst="line">
            <a:avLst/>
          </a:prstGeom>
          <a:ln w="28575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8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Randomizing Edge Lengths (REL)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2848346"/>
            <a:ext cx="7086600" cy="37515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451283" y="1343945"/>
            <a:ext cx="8229600" cy="19456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Replace edge lengths (or presence) with independent random variables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Look at the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chemeClr val="tx2"/>
                </a:solidFill>
              </a:rPr>
              <a:t>expected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tx2"/>
                </a:solidFill>
              </a:rPr>
              <a:t>measure 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1467" y="3193001"/>
            <a:ext cx="6592733" cy="3022728"/>
            <a:chOff x="961467" y="3193001"/>
            <a:chExt cx="6592733" cy="3022728"/>
          </a:xfrm>
        </p:grpSpPr>
        <p:sp>
          <p:nvSpPr>
            <p:cNvPr id="65" name="TextBox 64"/>
            <p:cNvSpPr txBox="1"/>
            <p:nvPr/>
          </p:nvSpPr>
          <p:spPr>
            <a:xfrm>
              <a:off x="2920940" y="5319123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1.51</a:t>
              </a:r>
              <a:endParaRPr lang="en-US" dirty="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961467" y="3193001"/>
              <a:ext cx="6592733" cy="3022728"/>
              <a:chOff x="961467" y="3193001"/>
              <a:chExt cx="6592733" cy="302272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961467" y="3711299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1.43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708695" y="3193001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1.23</a:t>
                </a:r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266267" y="4016099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1.88</a:t>
                </a:r>
                <a:endParaRPr lang="en-US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649489" y="4176478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0.46</a:t>
                </a:r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673341" y="5605818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0.11</a:t>
                </a:r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119022" y="5469844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1.33</a:t>
                </a:r>
                <a:endParaRPr lang="en-US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788665" y="5081904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1.88</a:t>
                </a:r>
                <a:endParaRPr lang="en-US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999953" y="4335578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0.72</a:t>
                </a:r>
                <a:endParaRPr lang="en-US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973079" y="4820090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1.00</a:t>
                </a:r>
                <a:endParaRPr lang="en-US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507548" y="3934066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1.75</a:t>
                </a:r>
                <a:endParaRPr lang="en-US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323870" y="3576157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0.21</a:t>
                </a:r>
                <a:endParaRPr lang="en-US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293513" y="3719071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0.53</a:t>
                </a:r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892035" y="3529608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0.16</a:t>
                </a:r>
                <a:endParaRPr lang="en-US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272378" y="5517067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0.71</a:t>
                </a:r>
                <a:endParaRPr lang="en-US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523200" y="5846397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0.09</a:t>
                </a:r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436628" y="4520244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0.56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334012" y="3286875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0.25</a:t>
                </a:r>
                <a:endParaRPr lang="en-US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989888" y="3719071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2.26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960768" y="3837819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1.10</a:t>
                </a:r>
                <a:endParaRPr lang="en-US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689369" y="3479178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0.97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765093" y="4690576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1.64</a:t>
                </a:r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196650" y="4327601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1.36</a:t>
                </a:r>
                <a:endParaRPr lang="en-US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426828" y="3756647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0.32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559332" y="4118732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1.92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779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Randomizing Edge Lengths (REL)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2848346"/>
            <a:ext cx="7086600" cy="3751500"/>
            <a:chOff x="415704" y="1455435"/>
            <a:chExt cx="7763903" cy="5009618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451283" y="1343945"/>
            <a:ext cx="8229600" cy="15373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Expected distance </a:t>
            </a:r>
            <a:r>
              <a:rPr lang="en-US" dirty="0" smtClean="0"/>
              <a:t>is lower with multiple paths: expectation of the minimum &lt; minimum of expectations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1467" y="371129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1.43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708695" y="31930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1.23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266267" y="401609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1.88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649489" y="417647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0.46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920940" y="531912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673341" y="560581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0.11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119022" y="546984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1.33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788665" y="508190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1.88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999953" y="433557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0.72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973079" y="48200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1.00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507548" y="393406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1.75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323870" y="357615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0.21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293513" y="371907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0.53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892035" y="352960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0.16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272378" y="551706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2523200" y="584639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0.09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436628" y="452024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0.56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334012" y="328687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0.25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989888" y="371907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2.26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6960768" y="383781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1.10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689369" y="347917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0.97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765093" y="469057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1.64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6426828" y="375664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0.32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6196650" y="43276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1.36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559332" y="411873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7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Randomizing Edge Lengths (REL)</a:t>
            </a:r>
            <a:endParaRPr lang="en-US" dirty="0"/>
          </a:p>
        </p:txBody>
      </p:sp>
      <p:sp>
        <p:nvSpPr>
          <p:cNvPr id="85" name="Content Placeholder 58"/>
          <p:cNvSpPr txBox="1">
            <a:spLocks/>
          </p:cNvSpPr>
          <p:nvPr/>
        </p:nvSpPr>
        <p:spPr>
          <a:xfrm>
            <a:off x="694509" y="13716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>
                <a:solidFill>
                  <a:schemeClr val="tx2"/>
                </a:solidFill>
              </a:rPr>
              <a:t>Scalability: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use Monte Carlo simulations of model to generate fixed instances (</a:t>
            </a:r>
            <a:r>
              <a:rPr lang="en-US" dirty="0" smtClean="0"/>
              <a:t>graphs)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Build sketches for </a:t>
            </a:r>
            <a:r>
              <a:rPr lang="en-US" dirty="0"/>
              <a:t>multiple instances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476339" y="3810000"/>
            <a:ext cx="2058061" cy="1411514"/>
            <a:chOff x="415704" y="1455435"/>
            <a:chExt cx="7763903" cy="5009618"/>
          </a:xfrm>
        </p:grpSpPr>
        <p:pic>
          <p:nvPicPr>
            <p:cNvPr id="7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9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20" idx="6"/>
              <a:endCxn id="21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8" idx="0"/>
              <a:endCxn id="20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5"/>
              <a:endCxn id="27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4" idx="3"/>
              <a:endCxn id="26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3" idx="3"/>
              <a:endCxn id="22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2" idx="4"/>
              <a:endCxn id="26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4"/>
              <a:endCxn id="26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5" idx="1"/>
              <a:endCxn id="22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0" idx="5"/>
              <a:endCxn id="26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3" idx="5"/>
              <a:endCxn id="25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0" idx="0"/>
              <a:endCxn id="21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6" idx="1"/>
              <a:endCxn id="21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Oval 43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20" idx="5"/>
              <a:endCxn id="45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4" idx="5"/>
              <a:endCxn id="27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4" idx="7"/>
              <a:endCxn id="45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9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7" idx="7"/>
              <a:endCxn id="30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44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4" idx="7"/>
              <a:endCxn id="29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8" idx="7"/>
              <a:endCxn id="21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3" idx="6"/>
              <a:endCxn id="24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5400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21" idx="4"/>
              <a:endCxn id="45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5" idx="3"/>
              <a:endCxn id="28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6" idx="7"/>
              <a:endCxn id="25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endCxn id="24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962400" y="3770086"/>
            <a:ext cx="2058061" cy="1411514"/>
            <a:chOff x="415704" y="1455435"/>
            <a:chExt cx="7763903" cy="5009618"/>
          </a:xfrm>
        </p:grpSpPr>
        <p:pic>
          <p:nvPicPr>
            <p:cNvPr id="60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Oval 71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>
              <a:stCxn id="72" idx="6"/>
              <a:endCxn id="73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0" idx="0"/>
              <a:endCxn id="72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1" idx="5"/>
              <a:endCxn id="79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76" idx="3"/>
              <a:endCxn id="78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5" idx="3"/>
              <a:endCxn id="74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74" idx="4"/>
              <a:endCxn id="78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5" idx="4"/>
              <a:endCxn id="78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7" idx="1"/>
              <a:endCxn id="74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2" idx="5"/>
              <a:endCxn id="78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5" idx="5"/>
              <a:endCxn id="77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2" idx="0"/>
              <a:endCxn id="73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78" idx="1"/>
              <a:endCxn id="73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Oval 9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>
              <a:stCxn id="72" idx="5"/>
              <a:endCxn id="9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7" idx="5"/>
              <a:endCxn id="79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7" idx="7"/>
              <a:endCxn id="98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81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79" idx="7"/>
              <a:endCxn id="82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endCxn id="97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7" idx="7"/>
              <a:endCxn id="81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80" idx="7"/>
              <a:endCxn id="73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75" idx="6"/>
              <a:endCxn id="76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73" idx="4"/>
              <a:endCxn id="98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8" idx="3"/>
              <a:endCxn id="80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78" idx="7"/>
              <a:endCxn id="77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76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218539" y="3770086"/>
            <a:ext cx="2058061" cy="1411514"/>
            <a:chOff x="415704" y="1455435"/>
            <a:chExt cx="7763903" cy="5009618"/>
          </a:xfrm>
        </p:grpSpPr>
        <p:pic>
          <p:nvPicPr>
            <p:cNvPr id="113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Oval 124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>
              <a:stCxn id="125" idx="6"/>
              <a:endCxn id="126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33" idx="0"/>
              <a:endCxn id="125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34" idx="5"/>
              <a:endCxn id="132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29" idx="3"/>
              <a:endCxn id="131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28" idx="3"/>
              <a:endCxn id="127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27" idx="4"/>
              <a:endCxn id="131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28" idx="4"/>
              <a:endCxn id="131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30" idx="1"/>
              <a:endCxn id="127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35" idx="5"/>
              <a:endCxn id="131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28" idx="5"/>
              <a:endCxn id="130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35" idx="0"/>
              <a:endCxn id="126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31" idx="1"/>
              <a:endCxn id="126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5400">
              <a:headEnd type="stealt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8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9" name="Oval 148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Straight Connector 150"/>
            <p:cNvCxnSpPr>
              <a:stCxn id="125" idx="5"/>
              <a:endCxn id="150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49" idx="5"/>
              <a:endCxn id="132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49" idx="7"/>
              <a:endCxn id="150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34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32" idx="7"/>
              <a:endCxn id="135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endCxn id="149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49" idx="7"/>
              <a:endCxn id="134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33" idx="7"/>
              <a:endCxn id="126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28" idx="6"/>
              <a:endCxn id="129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26" idx="4"/>
              <a:endCxn id="150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50" idx="3"/>
              <a:endCxn id="133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31" idx="7"/>
              <a:endCxn id="130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endCxn id="129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1071333" y="5181600"/>
            <a:ext cx="2058061" cy="1411514"/>
            <a:chOff x="415704" y="1455435"/>
            <a:chExt cx="7763903" cy="5009618"/>
          </a:xfrm>
        </p:grpSpPr>
        <p:pic>
          <p:nvPicPr>
            <p:cNvPr id="16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7" name="Oval 17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/>
            <p:cNvCxnSpPr>
              <a:stCxn id="177" idx="6"/>
              <a:endCxn id="17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185" idx="0"/>
              <a:endCxn id="177" idx="4"/>
            </p:cNvCxnSpPr>
            <p:nvPr/>
          </p:nvCxnSpPr>
          <p:spPr>
            <a:xfrm flipV="1">
              <a:off x="898156" y="2232121"/>
              <a:ext cx="223512" cy="924736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86" idx="5"/>
              <a:endCxn id="18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81" idx="3"/>
              <a:endCxn id="18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80" idx="3"/>
              <a:endCxn id="17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79" idx="4"/>
              <a:endCxn id="18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180" idx="4"/>
              <a:endCxn id="18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82" idx="1"/>
              <a:endCxn id="17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87" idx="5"/>
              <a:endCxn id="183" idx="2"/>
            </p:cNvCxnSpPr>
            <p:nvPr/>
          </p:nvCxnSpPr>
          <p:spPr>
            <a:xfrm flipV="1">
              <a:off x="4331890" y="4070350"/>
              <a:ext cx="2026787" cy="520970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80" idx="5"/>
              <a:endCxn id="18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187" idx="0"/>
              <a:endCxn id="178" idx="5"/>
            </p:cNvCxnSpPr>
            <p:nvPr/>
          </p:nvCxnSpPr>
          <p:spPr>
            <a:xfrm flipH="1" flipV="1">
              <a:off x="2679758" y="2406868"/>
              <a:ext cx="1608441" cy="2065211"/>
            </a:xfrm>
            <a:prstGeom prst="line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183" idx="1"/>
              <a:endCxn id="17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headEnd type="stealt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0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1" name="Oval 200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Connector 202"/>
            <p:cNvCxnSpPr>
              <a:stCxn id="177" idx="5"/>
              <a:endCxn id="202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01" idx="5"/>
              <a:endCxn id="18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01" idx="7"/>
              <a:endCxn id="202" idx="4"/>
            </p:cNvCxnSpPr>
            <p:nvPr/>
          </p:nvCxnSpPr>
          <p:spPr>
            <a:xfrm flipV="1">
              <a:off x="1731897" y="3353830"/>
              <a:ext cx="371132" cy="1513588"/>
            </a:xfrm>
            <a:prstGeom prst="line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186" idx="6"/>
            </p:cNvCxnSpPr>
            <p:nvPr/>
          </p:nvCxnSpPr>
          <p:spPr>
            <a:xfrm flipV="1">
              <a:off x="1873573" y="4591320"/>
              <a:ext cx="2352837" cy="1260391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184" idx="7"/>
              <a:endCxn id="187" idx="6"/>
            </p:cNvCxnSpPr>
            <p:nvPr/>
          </p:nvCxnSpPr>
          <p:spPr>
            <a:xfrm flipV="1">
              <a:off x="3126369" y="4541929"/>
              <a:ext cx="1223619" cy="960041"/>
            </a:xfrm>
            <a:prstGeom prst="line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endCxn id="201" idx="5"/>
            </p:cNvCxnSpPr>
            <p:nvPr/>
          </p:nvCxnSpPr>
          <p:spPr>
            <a:xfrm flipH="1">
              <a:off x="1731897" y="4541929"/>
              <a:ext cx="2494513" cy="424271"/>
            </a:xfrm>
            <a:prstGeom prst="line">
              <a:avLst/>
            </a:prstGeom>
            <a:ln w="25400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201" idx="7"/>
              <a:endCxn id="186" idx="7"/>
            </p:cNvCxnSpPr>
            <p:nvPr/>
          </p:nvCxnSpPr>
          <p:spPr>
            <a:xfrm>
              <a:off x="1731897" y="4867418"/>
              <a:ext cx="123578" cy="934902"/>
            </a:xfrm>
            <a:prstGeom prst="line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185" idx="7"/>
              <a:endCxn id="17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180" idx="6"/>
              <a:endCxn id="181" idx="4"/>
            </p:cNvCxnSpPr>
            <p:nvPr/>
          </p:nvCxnSpPr>
          <p:spPr>
            <a:xfrm>
              <a:off x="6482255" y="2387600"/>
              <a:ext cx="787954" cy="69850"/>
            </a:xfrm>
            <a:prstGeom prst="line">
              <a:avLst/>
            </a:prstGeom>
            <a:ln w="25400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178" idx="4"/>
              <a:endCxn id="202" idx="7"/>
            </p:cNvCxnSpPr>
            <p:nvPr/>
          </p:nvCxnSpPr>
          <p:spPr>
            <a:xfrm flipH="1">
              <a:off x="2146720" y="2427327"/>
              <a:ext cx="489347" cy="807262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02" idx="3"/>
              <a:endCxn id="185" idx="6"/>
            </p:cNvCxnSpPr>
            <p:nvPr/>
          </p:nvCxnSpPr>
          <p:spPr>
            <a:xfrm flipH="1" flipV="1">
              <a:off x="959945" y="3226707"/>
              <a:ext cx="1099393" cy="106664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183" idx="7"/>
              <a:endCxn id="182" idx="3"/>
            </p:cNvCxnSpPr>
            <p:nvPr/>
          </p:nvCxnSpPr>
          <p:spPr>
            <a:xfrm flipV="1">
              <a:off x="6464157" y="3774929"/>
              <a:ext cx="1067839" cy="246030"/>
            </a:xfrm>
            <a:prstGeom prst="line">
              <a:avLst/>
            </a:prstGeom>
            <a:ln w="285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endCxn id="181" idx="4"/>
            </p:cNvCxnSpPr>
            <p:nvPr/>
          </p:nvCxnSpPr>
          <p:spPr>
            <a:xfrm flipH="1" flipV="1">
              <a:off x="7270209" y="2457450"/>
              <a:ext cx="362033" cy="1228054"/>
            </a:xfrm>
            <a:prstGeom prst="line">
              <a:avLst/>
            </a:prstGeom>
            <a:ln w="2857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08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Centrality, Similarity</a:t>
            </a:r>
            <a:r>
              <a:rPr lang="en-US" dirty="0"/>
              <a:t>, </a:t>
            </a:r>
            <a:r>
              <a:rPr lang="en-US" dirty="0" smtClean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2819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Local measures</a:t>
            </a:r>
            <a:r>
              <a:rPr lang="en-US" dirty="0" smtClean="0">
                <a:solidFill>
                  <a:schemeClr val="tx2"/>
                </a:solidFill>
              </a:rPr>
              <a:t>: only depend on the set of neighbors (paths of length 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Degree centrality 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Influence as cardinality of union of neighbors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</a:t>
            </a:r>
            <a:r>
              <a:rPr lang="en-US" dirty="0" smtClean="0"/>
              <a:t>imilarity by relation of neighbor </a:t>
            </a:r>
            <a:r>
              <a:rPr lang="en-US" dirty="0"/>
              <a:t>sets </a:t>
            </a:r>
            <a:r>
              <a:rPr lang="en-US" dirty="0" smtClean="0"/>
              <a:t>(</a:t>
            </a:r>
            <a:r>
              <a:rPr lang="en-US" dirty="0" err="1" smtClean="0"/>
              <a:t>Jaccard</a:t>
            </a:r>
            <a:r>
              <a:rPr lang="en-US" dirty="0" smtClean="0"/>
              <a:t>, </a:t>
            </a:r>
            <a:r>
              <a:rPr lang="en-US" dirty="0" err="1" smtClean="0"/>
              <a:t>Adamic</a:t>
            </a:r>
            <a:r>
              <a:rPr lang="en-US" dirty="0" smtClean="0"/>
              <a:t>/Adar)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4724400"/>
            <a:ext cx="52956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Advantages: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/>
              <a:t>Gets the “first order bit”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/>
              <a:t>Scalable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4724400"/>
            <a:ext cx="33725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Disadvantages: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/>
              <a:t>Limited recall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/>
              <a:t>Spammable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7440" y="838200"/>
            <a:ext cx="861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Structural measures (based on the set of interactions)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Benefits of REL in network analysis</a:t>
            </a:r>
            <a:endParaRPr lang="en-US" dirty="0"/>
          </a:p>
        </p:txBody>
      </p:sp>
      <p:sp>
        <p:nvSpPr>
          <p:cNvPr id="59" name="Content Placeholder 58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6946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Measure </a:t>
            </a:r>
            <a:r>
              <a:rPr lang="en-US" dirty="0" smtClean="0"/>
              <a:t>does reward </a:t>
            </a:r>
            <a:r>
              <a:rPr lang="en-US" dirty="0" smtClean="0"/>
              <a:t>for paths multiplicity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</a:t>
            </a:r>
            <a:r>
              <a:rPr lang="en-US" dirty="0" smtClean="0"/>
              <a:t>obustness:  Measure is not sensitive to small changes in edge weights </a:t>
            </a:r>
            <a:r>
              <a:rPr lang="en-US" dirty="0" smtClean="0"/>
              <a:t>(edge presence </a:t>
            </a:r>
            <a:r>
              <a:rPr lang="en-US" dirty="0" smtClean="0"/>
              <a:t>for reachability)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Next:</a:t>
            </a:r>
            <a:br>
              <a:rPr lang="en-US" sz="3200" dirty="0" smtClean="0"/>
            </a:br>
            <a:r>
              <a:rPr lang="en-US" sz="3200" dirty="0" smtClean="0"/>
              <a:t>Some (preliminary) experimental 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10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Scalability: Timed Influence with REL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94986449"/>
                  </p:ext>
                </p:extLst>
              </p:nvPr>
            </p:nvGraphicFramePr>
            <p:xfrm>
              <a:off x="533400" y="3733800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8700"/>
                    <a:gridCol w="1028700"/>
                    <a:gridCol w="1028700"/>
                    <a:gridCol w="1028700"/>
                    <a:gridCol w="1028700"/>
                    <a:gridCol w="1028700"/>
                    <a:gridCol w="1028700"/>
                    <a:gridCol w="10287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r>
                            <a:rPr lang="en-US" baseline="0" dirty="0" smtClean="0"/>
                            <a:t>   Queries 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/>
                                </a:rPr>
                                <m:t>𝜶</m:t>
                              </m:r>
                              <m:d>
                                <m:dPr>
                                  <m:ctrlPr>
                                    <a:rPr lang="en-US" b="1" i="1" baseline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baseline="0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 baseline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baseline="0" smtClean="0">
                                  <a:latin typeface="Cambria Math"/>
                                </a:rPr>
                                <m:t>𝒆𝒙𝒑</m:t>
                              </m:r>
                              <m:r>
                                <a:rPr lang="en-US" b="1" i="1" baseline="0" smtClean="0">
                                  <a:latin typeface="Cambria Math"/>
                                </a:rPr>
                                <m:t>(−</m:t>
                              </m:r>
                              <m:r>
                                <a:rPr lang="en-US" b="1" i="1" baseline="0" smtClean="0"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b="1" i="1" baseline="0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baseline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preproc</a:t>
                          </a:r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r>
                            <a:rPr lang="en-US" baseline="0" dirty="0" smtClean="0"/>
                            <a:t> seed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dirty="0" smtClean="0"/>
                            <a:t>50 seeds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#nodes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#edges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[</a:t>
                          </a:r>
                          <a:r>
                            <a:rPr lang="en-US" dirty="0" err="1" smtClean="0"/>
                            <a:t>h:m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time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%err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time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%err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Slashdot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77K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828K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1:10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5.6%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11880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0.4%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Gowalla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197K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1.9M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3:55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3.8%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0.4%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Twitter 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456K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15M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19:33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3.8%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13800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0.7%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94986449"/>
                  </p:ext>
                </p:extLst>
              </p:nvPr>
            </p:nvGraphicFramePr>
            <p:xfrm>
              <a:off x="533400" y="3733800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8700"/>
                    <a:gridCol w="1028700"/>
                    <a:gridCol w="1028700"/>
                    <a:gridCol w="1028700"/>
                    <a:gridCol w="1028700"/>
                    <a:gridCol w="1028700"/>
                    <a:gridCol w="1028700"/>
                    <a:gridCol w="10287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48" t="-8197" b="-52295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preproc</a:t>
                          </a:r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r>
                            <a:rPr lang="en-US" baseline="0" dirty="0" smtClean="0"/>
                            <a:t> seed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US" dirty="0" smtClean="0"/>
                            <a:t>50 seeds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#nodes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#edges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[</a:t>
                          </a:r>
                          <a:r>
                            <a:rPr lang="en-US" dirty="0" err="1" smtClean="0"/>
                            <a:t>h:m</a:t>
                          </a:r>
                          <a:r>
                            <a:rPr lang="en-US" dirty="0" smtClean="0"/>
                            <a:t>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0000" t="-208197" r="-299408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%err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03571" t="-208197" r="-100595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%err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Slashdot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77K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828K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1:10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5.6%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11880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0.4%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Gowalla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197K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1.9M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3:55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3.8%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17100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0.4%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Twitter 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456K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15M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19:33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3.8%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13800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0.7%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398" y="1524000"/>
                <a:ext cx="830580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Combined ADS sketches for all nodes, obtained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ℓ=</m:t>
                    </m:r>
                    <m:r>
                      <a:rPr lang="en-US" sz="2800" b="0" i="1" smtClean="0">
                        <a:latin typeface="Cambria Math"/>
                      </a:rPr>
                      <m:t>64</m:t>
                    </m:r>
                  </m:oMath>
                </a14:m>
                <a:r>
                  <a:rPr lang="en-US" sz="2800" dirty="0" smtClean="0"/>
                  <a:t> instances generated by assigning  independent </a:t>
                </a:r>
                <a:r>
                  <a:rPr lang="en-US" sz="2800" dirty="0" err="1"/>
                  <a:t>E</a:t>
                </a:r>
                <a:r>
                  <a:rPr lang="en-US" sz="2800" dirty="0" err="1" smtClean="0"/>
                  <a:t>xp</a:t>
                </a:r>
                <a:r>
                  <a:rPr lang="en-US" sz="2800" dirty="0" smtClean="0"/>
                  <a:t> distributed edge  lengths.  Sketch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64</m:t>
                    </m:r>
                  </m:oMath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8" y="1524000"/>
                <a:ext cx="8305801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46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38743" y="3177927"/>
            <a:ext cx="789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Centrality (1 seed)    and Influence (50 seeds) queries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6019800"/>
            <a:ext cx="4206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[C’ </a:t>
            </a:r>
            <a:r>
              <a:rPr lang="en-US" sz="2400" dirty="0" err="1" smtClean="0"/>
              <a:t>Delling</a:t>
            </a:r>
            <a:r>
              <a:rPr lang="en-US" sz="2400" dirty="0" smtClean="0"/>
              <a:t> </a:t>
            </a:r>
            <a:r>
              <a:rPr lang="en-US" sz="2400" dirty="0" err="1" smtClean="0"/>
              <a:t>Pajor</a:t>
            </a:r>
            <a:r>
              <a:rPr lang="en-US" sz="2400" dirty="0" smtClean="0"/>
              <a:t> </a:t>
            </a:r>
            <a:r>
              <a:rPr lang="en-US" sz="2400" dirty="0" err="1" smtClean="0"/>
              <a:t>Werneck</a:t>
            </a:r>
            <a:r>
              <a:rPr lang="en-US" sz="2400" dirty="0" smtClean="0"/>
              <a:t>  2014]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289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Closeness Similarity 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47304829"/>
                  </p:ext>
                </p:extLst>
              </p:nvPr>
            </p:nvGraphicFramePr>
            <p:xfrm>
              <a:off x="457200" y="3021520"/>
              <a:ext cx="8229600" cy="185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Nodes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Edges 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𝟔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ADS</a:t>
                          </a:r>
                          <a:r>
                            <a:rPr lang="en-US" baseline="0" dirty="0" smtClean="0"/>
                            <a:t> label size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arXiv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28.7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37.9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DBLP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39.1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twitter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29.6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603.9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101.6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smallworld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40.7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47304829"/>
                  </p:ext>
                </p:extLst>
              </p:nvPr>
            </p:nvGraphicFramePr>
            <p:xfrm>
              <a:off x="457200" y="3021520"/>
              <a:ext cx="8229600" cy="1855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7400"/>
                    <a:gridCol w="2057400"/>
                    <a:gridCol w="2057400"/>
                    <a:gridCol w="2057400"/>
                  </a:tblGrid>
                  <a:tr h="3719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97" t="-8197" r="-200297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704" t="-8197" r="-9970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ADS</a:t>
                          </a:r>
                          <a:r>
                            <a:rPr lang="en-US" baseline="0" dirty="0" smtClean="0"/>
                            <a:t> label size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arXiv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28.7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37.9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DBLP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9.2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39.1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twitter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29.6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603.9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101.6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smallworld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40.7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838200" y="1524000"/>
            <a:ext cx="764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[C’ </a:t>
            </a:r>
            <a:r>
              <a:rPr lang="en-US" sz="2400" dirty="0" err="1" smtClean="0">
                <a:solidFill>
                  <a:schemeClr val="tx2"/>
                </a:solidFill>
              </a:rPr>
              <a:t>Delling</a:t>
            </a:r>
            <a:r>
              <a:rPr lang="en-US" sz="2400" dirty="0" smtClean="0">
                <a:solidFill>
                  <a:schemeClr val="tx2"/>
                </a:solidFill>
              </a:rPr>
              <a:t> Fuchs Goldberg </a:t>
            </a:r>
            <a:r>
              <a:rPr lang="en-US" sz="2400" dirty="0" err="1" smtClean="0">
                <a:solidFill>
                  <a:schemeClr val="tx2"/>
                </a:solidFill>
              </a:rPr>
              <a:t>Goldszmid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Werneck</a:t>
            </a:r>
            <a:r>
              <a:rPr lang="en-US" sz="2400" dirty="0" smtClean="0">
                <a:solidFill>
                  <a:schemeClr val="tx2"/>
                </a:solidFill>
              </a:rPr>
              <a:t>  COSN 2013]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285647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Sets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32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Spearman coefficient</a:t>
            </a:r>
            <a:r>
              <a:rPr lang="en-US" dirty="0" smtClean="0"/>
              <a:t>: correlation between meta-data ranking and similarity measure ranking(1 = perfect match, 0= random rankings).  </a:t>
            </a:r>
          </a:p>
          <a:p>
            <a:pPr marL="0" indent="0">
              <a:buNone/>
            </a:pPr>
            <a:r>
              <a:rPr lang="en-US" dirty="0" smtClean="0"/>
              <a:t>On pairs selected “uniformly” by “ground-truth” similarity.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711627"/>
              </p:ext>
            </p:extLst>
          </p:nvPr>
        </p:nvGraphicFramePr>
        <p:xfrm>
          <a:off x="1066800" y="2743200"/>
          <a:ext cx="6705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017"/>
                <a:gridCol w="1292646"/>
                <a:gridCol w="1292646"/>
                <a:gridCol w="1292646"/>
                <a:gridCol w="129264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arXiv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DBLP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SmallWord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Adamic</a:t>
                      </a:r>
                      <a:r>
                        <a:rPr lang="en-US" dirty="0" smtClean="0"/>
                        <a:t>-Adar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0.752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</a:t>
                      </a:r>
                      <a:r>
                        <a:rPr lang="en-US" baseline="0" dirty="0" smtClean="0"/>
                        <a:t> distance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RWR 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RWR 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RWR 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RWR 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0.915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Closeness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Closeness REL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0.752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0.649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0.808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9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No clear winner (networks too different)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Local measures are limited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RWR has very good recall (with tuning) but computationally expensive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Closeness (+REL) : robust, good recall, fast queries (microseconds)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189372"/>
              </p:ext>
            </p:extLst>
          </p:nvPr>
        </p:nvGraphicFramePr>
        <p:xfrm>
          <a:off x="1066800" y="2743200"/>
          <a:ext cx="67056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017"/>
                <a:gridCol w="1292646"/>
                <a:gridCol w="1292646"/>
                <a:gridCol w="1292646"/>
                <a:gridCol w="129264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arXiv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DBLP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SmallWord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Adamic</a:t>
                      </a:r>
                      <a:r>
                        <a:rPr lang="en-US" dirty="0" smtClean="0"/>
                        <a:t>-Adar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0.752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</a:t>
                      </a:r>
                      <a:r>
                        <a:rPr lang="en-US" baseline="0" dirty="0" smtClean="0"/>
                        <a:t> distance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RWR 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RWR 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RWR 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RWR 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0.915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Closeness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Closeness REL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0.752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0.649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0.808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9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3505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Presented a unified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Scalability through: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All-Distances and reachability sketches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Estimators applicable to sketches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Future: Model fitting framework, Evaluations, Algorithms Engineering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istance/reachability based measures of centrality, influence, and similarity:  global measures that are flexible and highly scalable</a:t>
            </a:r>
          </a:p>
        </p:txBody>
      </p:sp>
    </p:spTree>
    <p:extLst>
      <p:ext uri="{BB962C8B-B14F-4D97-AF65-F5344CB8AC3E}">
        <p14:creationId xmlns:p14="http://schemas.microsoft.com/office/powerpoint/2010/main" val="36685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574" y="2967335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 you!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9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838200" y="2743200"/>
            <a:ext cx="7190715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Components of my work are </a:t>
            </a:r>
            <a:r>
              <a:rPr lang="en-US" sz="2800" dirty="0">
                <a:solidFill>
                  <a:srgbClr val="0070C0"/>
                </a:solidFill>
              </a:rPr>
              <a:t>j</a:t>
            </a:r>
            <a:r>
              <a:rPr lang="en-US" sz="2800" dirty="0" smtClean="0">
                <a:solidFill>
                  <a:srgbClr val="0070C0"/>
                </a:solidFill>
              </a:rPr>
              <a:t>oint work with (subsets of): </a:t>
            </a:r>
          </a:p>
          <a:p>
            <a:pPr algn="l"/>
            <a:r>
              <a:rPr lang="en-US" sz="2800" dirty="0">
                <a:solidFill>
                  <a:srgbClr val="0070C0"/>
                </a:solidFill>
              </a:rPr>
              <a:t>Daniel </a:t>
            </a:r>
            <a:r>
              <a:rPr lang="en-US" sz="2800" dirty="0" err="1">
                <a:solidFill>
                  <a:srgbClr val="0070C0"/>
                </a:solidFill>
              </a:rPr>
              <a:t>Delling</a:t>
            </a:r>
            <a:r>
              <a:rPr lang="en-US" sz="2800" dirty="0">
                <a:solidFill>
                  <a:srgbClr val="0070C0"/>
                </a:solidFill>
              </a:rPr>
              <a:t>, Fabian Fuchs, Andrew Goldberg, Moises </a:t>
            </a:r>
            <a:r>
              <a:rPr lang="en-US" sz="2800" dirty="0" err="1">
                <a:solidFill>
                  <a:srgbClr val="0070C0"/>
                </a:solidFill>
              </a:rPr>
              <a:t>Goldszmidt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Haim Kaplan, Thomas </a:t>
            </a:r>
            <a:r>
              <a:rPr lang="en-US" sz="2800" dirty="0" err="1" smtClean="0">
                <a:solidFill>
                  <a:srgbClr val="0070C0"/>
                </a:solidFill>
              </a:rPr>
              <a:t>Pajor</a:t>
            </a:r>
            <a:r>
              <a:rPr lang="en-US" sz="2800" dirty="0" smtClean="0">
                <a:solidFill>
                  <a:srgbClr val="0070C0"/>
                </a:solidFill>
              </a:rPr>
              <a:t>, and </a:t>
            </a:r>
            <a:r>
              <a:rPr lang="en-US" sz="2800" dirty="0">
                <a:solidFill>
                  <a:srgbClr val="0070C0"/>
                </a:solidFill>
              </a:rPr>
              <a:t>Renato </a:t>
            </a:r>
            <a:r>
              <a:rPr lang="en-US" sz="2800" dirty="0" err="1">
                <a:solidFill>
                  <a:srgbClr val="0070C0"/>
                </a:solidFill>
              </a:rPr>
              <a:t>Werneck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105400"/>
            <a:ext cx="8991600" cy="1143000"/>
          </a:xfrm>
          <a:prstGeom prst="round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Global Measures</a:t>
            </a:r>
            <a:r>
              <a:rPr lang="en-US" dirty="0" smtClean="0">
                <a:solidFill>
                  <a:schemeClr val="tx2"/>
                </a:solidFill>
              </a:rPr>
              <a:t>:  </a:t>
            </a:r>
            <a:r>
              <a:rPr lang="en-US" dirty="0" smtClean="0"/>
              <a:t>depend on the paths </a:t>
            </a:r>
            <a:r>
              <a:rPr lang="en-US" dirty="0" smtClean="0"/>
              <a:t>ensemble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>
                <a:solidFill>
                  <a:srgbClr val="00B050"/>
                </a:solidFill>
              </a:rPr>
              <a:t>Higher recall  </a:t>
            </a:r>
            <a:r>
              <a:rPr lang="en-US" dirty="0" smtClean="0"/>
              <a:t>but </a:t>
            </a:r>
            <a:r>
              <a:rPr lang="en-US" dirty="0" smtClean="0">
                <a:solidFill>
                  <a:srgbClr val="C00000"/>
                </a:solidFill>
              </a:rPr>
              <a:t>much less scalable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Random walk based (Geometric/Heat Kernel):  </a:t>
            </a:r>
            <a:r>
              <a:rPr lang="en-US" dirty="0" smtClean="0"/>
              <a:t>Centrality, similarity, influence thru (personalized) page rank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Katz (Sum of paths, discounted by length)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Resistance: 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S</a:t>
            </a:r>
            <a:r>
              <a:rPr lang="en-US" dirty="0" smtClean="0"/>
              <a:t>imilarity by effective resistance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Distance/reachability based Measures:  </a:t>
            </a:r>
            <a:r>
              <a:rPr lang="en-US" dirty="0" smtClean="0"/>
              <a:t>centrality, similarity, influence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Centrality, Similarity</a:t>
            </a:r>
            <a:r>
              <a:rPr lang="en-US" dirty="0"/>
              <a:t>, </a:t>
            </a:r>
            <a:r>
              <a:rPr lang="en-US" dirty="0" smtClean="0"/>
              <a:t>Influence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7440" y="838200"/>
            <a:ext cx="861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 smtClean="0"/>
              <a:t>Structural measures (based on the set of interactions)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0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Distance/Reachability based measures of Centrality, Influence,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5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chemeClr val="tx2"/>
                </a:solidFill>
              </a:rPr>
              <a:t>Closeness centrality: </a:t>
            </a:r>
            <a:r>
              <a:rPr lang="en-US" dirty="0"/>
              <a:t>Ability of a node to </a:t>
            </a:r>
            <a:r>
              <a:rPr lang="en-US" dirty="0" smtClean="0"/>
              <a:t>“reach” </a:t>
            </a:r>
            <a:r>
              <a:rPr lang="en-US" dirty="0"/>
              <a:t>other nodes </a:t>
            </a:r>
            <a:r>
              <a:rPr lang="en-US" dirty="0" smtClean="0"/>
              <a:t>[</a:t>
            </a:r>
            <a:r>
              <a:rPr lang="en-US" dirty="0" err="1" smtClean="0"/>
              <a:t>Bavelas</a:t>
            </a:r>
            <a:r>
              <a:rPr lang="en-US" dirty="0" smtClean="0"/>
              <a:t> 1950]+++: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chemeClr val="tx2"/>
                </a:solidFill>
              </a:rPr>
              <a:t>Influence:</a:t>
            </a:r>
            <a:r>
              <a:rPr lang="en-US" dirty="0" smtClean="0"/>
              <a:t> </a:t>
            </a:r>
            <a:r>
              <a:rPr lang="en-US" dirty="0"/>
              <a:t>Ability of a set of nodes to reach </a:t>
            </a:r>
            <a:r>
              <a:rPr lang="en-US" dirty="0" smtClean="0"/>
              <a:t>others [GLM2001,KKT2003</a:t>
            </a:r>
            <a:r>
              <a:rPr lang="en-US" dirty="0"/>
              <a:t>,] [Gomez-Rodriguez</a:t>
            </a:r>
            <a:r>
              <a:rPr lang="en-US" dirty="0" smtClean="0"/>
              <a:t>+  </a:t>
            </a:r>
            <a:r>
              <a:rPr lang="en-US" dirty="0"/>
              <a:t>ICML 2011], [Du</a:t>
            </a:r>
            <a:r>
              <a:rPr lang="en-US" dirty="0" smtClean="0"/>
              <a:t>+ </a:t>
            </a:r>
            <a:r>
              <a:rPr lang="en-US" dirty="0"/>
              <a:t>NIPS 2013</a:t>
            </a:r>
            <a:r>
              <a:rPr lang="en-US" dirty="0" smtClean="0"/>
              <a:t>]. </a:t>
            </a:r>
            <a:r>
              <a:rPr lang="en-US" dirty="0">
                <a:solidFill>
                  <a:schemeClr val="tx2"/>
                </a:solidFill>
              </a:rPr>
              <a:t>[C’DPW 2014] </a:t>
            </a:r>
            <a:r>
              <a:rPr lang="en-US" dirty="0" smtClean="0"/>
              <a:t>+++: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chemeClr val="tx2"/>
                </a:solidFill>
              </a:rPr>
              <a:t>Closeness similarity: </a:t>
            </a:r>
            <a:r>
              <a:rPr lang="en-US" dirty="0"/>
              <a:t>Relates two nodes based on the similarity of their “</a:t>
            </a:r>
            <a:r>
              <a:rPr lang="en-US" dirty="0" smtClean="0"/>
              <a:t>reach” </a:t>
            </a:r>
            <a:r>
              <a:rPr lang="en-US" dirty="0" smtClean="0">
                <a:solidFill>
                  <a:schemeClr val="tx2"/>
                </a:solidFill>
              </a:rPr>
              <a:t>[C’DFGGW2013</a:t>
            </a:r>
            <a:r>
              <a:rPr lang="en-US" dirty="0"/>
              <a:t>], </a:t>
            </a:r>
            <a:r>
              <a:rPr lang="en-US" dirty="0" smtClean="0"/>
              <a:t>(local: </a:t>
            </a:r>
            <a:r>
              <a:rPr lang="en-US" dirty="0"/>
              <a:t>[AA 2005,LK2007</a:t>
            </a:r>
            <a:r>
              <a:rPr lang="en-US" dirty="0" smtClean="0"/>
              <a:t>]):</a:t>
            </a:r>
          </a:p>
        </p:txBody>
      </p:sp>
    </p:spTree>
    <p:extLst>
      <p:ext uri="{BB962C8B-B14F-4D97-AF65-F5344CB8AC3E}">
        <p14:creationId xmlns:p14="http://schemas.microsoft.com/office/powerpoint/2010/main" val="25323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077200" cy="3200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Models</a:t>
            </a:r>
            <a:r>
              <a:rPr lang="en-US" sz="2800" dirty="0" smtClean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Basic definition of “distance-based”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Different ways of using distance/reachability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Argue that models capture intuitive properties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</a:rPr>
              <a:t>Scalability</a:t>
            </a:r>
            <a:r>
              <a:rPr lang="en-US" sz="2800" dirty="0" smtClean="0"/>
              <a:t>: Sketching and estimation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489" y="135994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This talk:  Unified  treatment of distance/reachability-based measures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57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42875</TotalTime>
  <Words>6535</Words>
  <Application>Microsoft Office PowerPoint</Application>
  <PresentationFormat>On-screen Show (4:3)</PresentationFormat>
  <Paragraphs>1311</Paragraphs>
  <Slides>68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Scalable Mining of Massive Networks: Distance-based  Centrality, Similarity, and Influence</vt:lpstr>
      <vt:lpstr>Graph Datasets: Represent relations between “things”</vt:lpstr>
      <vt:lpstr>Graph Datasets</vt:lpstr>
      <vt:lpstr>Analytics on Graphs</vt:lpstr>
      <vt:lpstr>Challenges</vt:lpstr>
      <vt:lpstr>Centrality, Similarity, Influence</vt:lpstr>
      <vt:lpstr>Centrality, Similarity, Influence</vt:lpstr>
      <vt:lpstr>Distance/Reachability based measures of Centrality, Influence, Similarity</vt:lpstr>
      <vt:lpstr>PowerPoint Presentation</vt:lpstr>
      <vt:lpstr>Distance vectors</vt:lpstr>
      <vt:lpstr>Distance vectors</vt:lpstr>
      <vt:lpstr>Distance vectors</vt:lpstr>
      <vt:lpstr>Distance-based measures</vt:lpstr>
      <vt:lpstr>Distance-based Models </vt:lpstr>
      <vt:lpstr>Distance-based Models </vt:lpstr>
      <vt:lpstr>Topic Filter β(i)</vt:lpstr>
      <vt:lpstr>Distance-based Models </vt:lpstr>
      <vt:lpstr>Farness-penalty vs. Closeness-reward</vt:lpstr>
      <vt:lpstr>Quantifying Closeness Reward: Distance Decay (Kernel) Functions</vt:lpstr>
      <vt:lpstr>Closeness Vectors</vt:lpstr>
      <vt:lpstr>Closeness Centrality</vt:lpstr>
      <vt:lpstr>Closeness Matrix  (distance decay+topic filter)</vt:lpstr>
      <vt:lpstr>Example: (dist-decay) Closeness Centrality</vt:lpstr>
      <vt:lpstr>Example + topic filter: Closeness to Evil</vt:lpstr>
      <vt:lpstr>Example: Influence from Vectors</vt:lpstr>
      <vt:lpstr>Closeness Similarity: Local Measures</vt:lpstr>
      <vt:lpstr>Closeness Similarity: Global Measures Based on full closeness vectors</vt:lpstr>
      <vt:lpstr>Example: (global) Closeness Similarity </vt:lpstr>
      <vt:lpstr>Next: Scalability thru Sketches and estimators</vt:lpstr>
      <vt:lpstr>Scalable Closeness Centrality</vt:lpstr>
      <vt:lpstr>Scaling Up (closeness reward)</vt:lpstr>
      <vt:lpstr>All-Distances Sketches (ADS) [C’ 94]+</vt:lpstr>
      <vt:lpstr>All-Distances Sketches: Definition</vt:lpstr>
      <vt:lpstr>All-Distances Sketches: Definition</vt:lpstr>
      <vt:lpstr>ADS example</vt:lpstr>
      <vt:lpstr>ADS example k=1</vt:lpstr>
      <vt:lpstr>ADS example k=2</vt:lpstr>
      <vt:lpstr>Sketch Coordination</vt:lpstr>
      <vt:lpstr>Computing ADSs Efficiently</vt:lpstr>
      <vt:lpstr>Computing ADSs Efficiently</vt:lpstr>
      <vt:lpstr>Estimation from sketches</vt:lpstr>
      <vt:lpstr>Estimation with All-Distances Sketches</vt:lpstr>
      <vt:lpstr> Historic Inverse Probability (HIP) probability &amp; estimator [C’ 2014]</vt:lpstr>
      <vt:lpstr>Example: HIP estimates</vt:lpstr>
      <vt:lpstr>HIP cardinality estimate</vt:lpstr>
      <vt:lpstr>Quality of HIP cardinality Estimate</vt:lpstr>
      <vt:lpstr>HIP estimates of Centrality</vt:lpstr>
      <vt:lpstr>HIP estimates: closeness to good/evil</vt:lpstr>
      <vt:lpstr>Similarity/Influence Estimation</vt:lpstr>
      <vt:lpstr>Estimating Jaccard Closeness Similarity </vt:lpstr>
      <vt:lpstr>Estimating Jaccard Closeness Similarity </vt:lpstr>
      <vt:lpstr>Estimating Jaccard Closeness Similarity </vt:lpstr>
      <vt:lpstr>NN-rank based closeness similarity </vt:lpstr>
      <vt:lpstr>Next: Enhancing distance/reachability-based models with  REL</vt:lpstr>
      <vt:lpstr>Strength of relation  between two entities</vt:lpstr>
      <vt:lpstr>Boosting distance by Randomizing Edge Lengths (REL)</vt:lpstr>
      <vt:lpstr>Randomizing Edge Lengths (REL)</vt:lpstr>
      <vt:lpstr>Randomizing Edge Lengths (REL)</vt:lpstr>
      <vt:lpstr>Randomizing Edge Lengths (REL)</vt:lpstr>
      <vt:lpstr>Benefits of REL in network analysis</vt:lpstr>
      <vt:lpstr>Next: Some (preliminary) experimental results</vt:lpstr>
      <vt:lpstr>Scalability: Timed Influence with REL</vt:lpstr>
      <vt:lpstr>Closeness Similarity evaluation</vt:lpstr>
      <vt:lpstr>Similarity Evaluation</vt:lpstr>
      <vt:lpstr>Similarity Evaluation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Approximate Distinct Counting: Inverse Probability Estimators</dc:title>
  <dc:creator>Edith Cohen</dc:creator>
  <cp:lastModifiedBy>Edith Cohen</cp:lastModifiedBy>
  <cp:revision>739</cp:revision>
  <dcterms:created xsi:type="dcterms:W3CDTF">2013-11-13T23:35:30Z</dcterms:created>
  <dcterms:modified xsi:type="dcterms:W3CDTF">2015-02-03T00:31:33Z</dcterms:modified>
</cp:coreProperties>
</file>